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sldIdLst>
    <p:sldId id="258" r:id="rId2"/>
    <p:sldId id="259" r:id="rId3"/>
    <p:sldId id="256" r:id="rId4"/>
    <p:sldId id="260" r:id="rId5"/>
    <p:sldId id="261" r:id="rId6"/>
    <p:sldId id="262" r:id="rId7"/>
    <p:sldId id="279" r:id="rId8"/>
    <p:sldId id="280" r:id="rId9"/>
    <p:sldId id="281" r:id="rId10"/>
    <p:sldId id="282" r:id="rId11"/>
    <p:sldId id="269" r:id="rId12"/>
    <p:sldId id="283" r:id="rId13"/>
    <p:sldId id="271" r:id="rId14"/>
    <p:sldId id="284" r:id="rId15"/>
    <p:sldId id="274" r:id="rId16"/>
    <p:sldId id="273" r:id="rId17"/>
    <p:sldId id="276" r:id="rId18"/>
    <p:sldId id="277" r:id="rId19"/>
    <p:sldId id="278" r:id="rId20"/>
    <p:sldId id="264" r:id="rId21"/>
    <p:sldId id="286" r:id="rId2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10" userDrawn="1">
          <p15:clr>
            <a:srgbClr val="A4A3A4"/>
          </p15:clr>
        </p15:guide>
        <p15:guide id="2" orient="horz" pos="172" userDrawn="1">
          <p15:clr>
            <a:srgbClr val="A4A3A4"/>
          </p15:clr>
        </p15:guide>
        <p15:guide id="3" pos="4110" userDrawn="1">
          <p15:clr>
            <a:srgbClr val="A4A3A4"/>
          </p15:clr>
        </p15:guide>
        <p15:guide id="4" orient="horz" pos="602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0088FF"/>
    <a:srgbClr val="000000"/>
    <a:srgbClr val="171CB3"/>
    <a:srgbClr val="D6DCE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00" autoAdjust="0"/>
    <p:restoredTop sz="94660"/>
  </p:normalViewPr>
  <p:slideViewPr>
    <p:cSldViewPr snapToGrid="0">
      <p:cViewPr>
        <p:scale>
          <a:sx n="80" d="100"/>
          <a:sy n="80" d="100"/>
        </p:scale>
        <p:origin x="2597" y="48"/>
      </p:cViewPr>
      <p:guideLst>
        <p:guide pos="210"/>
        <p:guide orient="horz" pos="172"/>
        <p:guide pos="4110"/>
        <p:guide orient="horz" pos="602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E48584-F17A-493D-AAAF-8F67CA951CB1}" type="datetimeFigureOut">
              <a:rPr lang="en-US" smtClean="0"/>
              <a:t>8/20/2024</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EA381A-5CF8-424E-9E38-3CB2BE20556E}" type="slidenum">
              <a:rPr lang="en-US" smtClean="0"/>
              <a:t>‹#›</a:t>
            </a:fld>
            <a:endParaRPr lang="en-US"/>
          </a:p>
        </p:txBody>
      </p:sp>
    </p:spTree>
    <p:extLst>
      <p:ext uri="{BB962C8B-B14F-4D97-AF65-F5344CB8AC3E}">
        <p14:creationId xmlns:p14="http://schemas.microsoft.com/office/powerpoint/2010/main" val="623100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EA381A-5CF8-424E-9E38-3CB2BE20556E}" type="slidenum">
              <a:rPr lang="en-US" smtClean="0"/>
              <a:t>3</a:t>
            </a:fld>
            <a:endParaRPr lang="en-US"/>
          </a:p>
        </p:txBody>
      </p:sp>
    </p:spTree>
    <p:extLst>
      <p:ext uri="{BB962C8B-B14F-4D97-AF65-F5344CB8AC3E}">
        <p14:creationId xmlns:p14="http://schemas.microsoft.com/office/powerpoint/2010/main" val="40794049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EA381A-5CF8-424E-9E38-3CB2BE20556E}" type="slidenum">
              <a:rPr lang="en-US" smtClean="0"/>
              <a:t>12</a:t>
            </a:fld>
            <a:endParaRPr lang="en-US"/>
          </a:p>
        </p:txBody>
      </p:sp>
    </p:spTree>
    <p:extLst>
      <p:ext uri="{BB962C8B-B14F-4D97-AF65-F5344CB8AC3E}">
        <p14:creationId xmlns:p14="http://schemas.microsoft.com/office/powerpoint/2010/main" val="31246046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EA381A-5CF8-424E-9E38-3CB2BE20556E}" type="slidenum">
              <a:rPr lang="en-US" smtClean="0"/>
              <a:t>13</a:t>
            </a:fld>
            <a:endParaRPr lang="en-US"/>
          </a:p>
        </p:txBody>
      </p:sp>
    </p:spTree>
    <p:extLst>
      <p:ext uri="{BB962C8B-B14F-4D97-AF65-F5344CB8AC3E}">
        <p14:creationId xmlns:p14="http://schemas.microsoft.com/office/powerpoint/2010/main" val="24680575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EA381A-5CF8-424E-9E38-3CB2BE20556E}" type="slidenum">
              <a:rPr lang="en-US" smtClean="0"/>
              <a:t>14</a:t>
            </a:fld>
            <a:endParaRPr lang="en-US"/>
          </a:p>
        </p:txBody>
      </p:sp>
    </p:spTree>
    <p:extLst>
      <p:ext uri="{BB962C8B-B14F-4D97-AF65-F5344CB8AC3E}">
        <p14:creationId xmlns:p14="http://schemas.microsoft.com/office/powerpoint/2010/main" val="34306356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EA381A-5CF8-424E-9E38-3CB2BE20556E}" type="slidenum">
              <a:rPr lang="en-US" smtClean="0"/>
              <a:t>15</a:t>
            </a:fld>
            <a:endParaRPr lang="en-US"/>
          </a:p>
        </p:txBody>
      </p:sp>
    </p:spTree>
    <p:extLst>
      <p:ext uri="{BB962C8B-B14F-4D97-AF65-F5344CB8AC3E}">
        <p14:creationId xmlns:p14="http://schemas.microsoft.com/office/powerpoint/2010/main" val="33743432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EA381A-5CF8-424E-9E38-3CB2BE20556E}" type="slidenum">
              <a:rPr lang="en-US" smtClean="0"/>
              <a:t>16</a:t>
            </a:fld>
            <a:endParaRPr lang="en-US"/>
          </a:p>
        </p:txBody>
      </p:sp>
    </p:spTree>
    <p:extLst>
      <p:ext uri="{BB962C8B-B14F-4D97-AF65-F5344CB8AC3E}">
        <p14:creationId xmlns:p14="http://schemas.microsoft.com/office/powerpoint/2010/main" val="38657252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EA381A-5CF8-424E-9E38-3CB2BE20556E}" type="slidenum">
              <a:rPr lang="en-US" smtClean="0"/>
              <a:t>17</a:t>
            </a:fld>
            <a:endParaRPr lang="en-US"/>
          </a:p>
        </p:txBody>
      </p:sp>
    </p:spTree>
    <p:extLst>
      <p:ext uri="{BB962C8B-B14F-4D97-AF65-F5344CB8AC3E}">
        <p14:creationId xmlns:p14="http://schemas.microsoft.com/office/powerpoint/2010/main" val="27532507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EA381A-5CF8-424E-9E38-3CB2BE20556E}" type="slidenum">
              <a:rPr lang="en-US" smtClean="0"/>
              <a:t>18</a:t>
            </a:fld>
            <a:endParaRPr lang="en-US"/>
          </a:p>
        </p:txBody>
      </p:sp>
    </p:spTree>
    <p:extLst>
      <p:ext uri="{BB962C8B-B14F-4D97-AF65-F5344CB8AC3E}">
        <p14:creationId xmlns:p14="http://schemas.microsoft.com/office/powerpoint/2010/main" val="11473261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EA381A-5CF8-424E-9E38-3CB2BE20556E}" type="slidenum">
              <a:rPr lang="en-US" smtClean="0"/>
              <a:t>19</a:t>
            </a:fld>
            <a:endParaRPr lang="en-US"/>
          </a:p>
        </p:txBody>
      </p:sp>
    </p:spTree>
    <p:extLst>
      <p:ext uri="{BB962C8B-B14F-4D97-AF65-F5344CB8AC3E}">
        <p14:creationId xmlns:p14="http://schemas.microsoft.com/office/powerpoint/2010/main" val="14466602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EA381A-5CF8-424E-9E38-3CB2BE20556E}" type="slidenum">
              <a:rPr lang="en-US" smtClean="0"/>
              <a:t>20</a:t>
            </a:fld>
            <a:endParaRPr lang="en-US"/>
          </a:p>
        </p:txBody>
      </p:sp>
    </p:spTree>
    <p:extLst>
      <p:ext uri="{BB962C8B-B14F-4D97-AF65-F5344CB8AC3E}">
        <p14:creationId xmlns:p14="http://schemas.microsoft.com/office/powerpoint/2010/main" val="643547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EA381A-5CF8-424E-9E38-3CB2BE20556E}" type="slidenum">
              <a:rPr lang="en-US" smtClean="0"/>
              <a:t>4</a:t>
            </a:fld>
            <a:endParaRPr lang="en-US"/>
          </a:p>
        </p:txBody>
      </p:sp>
    </p:spTree>
    <p:extLst>
      <p:ext uri="{BB962C8B-B14F-4D97-AF65-F5344CB8AC3E}">
        <p14:creationId xmlns:p14="http://schemas.microsoft.com/office/powerpoint/2010/main" val="2508290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EA381A-5CF8-424E-9E38-3CB2BE20556E}" type="slidenum">
              <a:rPr lang="en-US" smtClean="0"/>
              <a:t>5</a:t>
            </a:fld>
            <a:endParaRPr lang="en-US"/>
          </a:p>
        </p:txBody>
      </p:sp>
    </p:spTree>
    <p:extLst>
      <p:ext uri="{BB962C8B-B14F-4D97-AF65-F5344CB8AC3E}">
        <p14:creationId xmlns:p14="http://schemas.microsoft.com/office/powerpoint/2010/main" val="1032256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EA381A-5CF8-424E-9E38-3CB2BE20556E}" type="slidenum">
              <a:rPr lang="en-US" smtClean="0"/>
              <a:t>6</a:t>
            </a:fld>
            <a:endParaRPr lang="en-US"/>
          </a:p>
        </p:txBody>
      </p:sp>
    </p:spTree>
    <p:extLst>
      <p:ext uri="{BB962C8B-B14F-4D97-AF65-F5344CB8AC3E}">
        <p14:creationId xmlns:p14="http://schemas.microsoft.com/office/powerpoint/2010/main" val="1962967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EA381A-5CF8-424E-9E38-3CB2BE20556E}" type="slidenum">
              <a:rPr lang="en-US" smtClean="0"/>
              <a:t>7</a:t>
            </a:fld>
            <a:endParaRPr lang="en-US"/>
          </a:p>
        </p:txBody>
      </p:sp>
    </p:spTree>
    <p:extLst>
      <p:ext uri="{BB962C8B-B14F-4D97-AF65-F5344CB8AC3E}">
        <p14:creationId xmlns:p14="http://schemas.microsoft.com/office/powerpoint/2010/main" val="3751053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EA381A-5CF8-424E-9E38-3CB2BE20556E}" type="slidenum">
              <a:rPr lang="en-US" smtClean="0"/>
              <a:t>8</a:t>
            </a:fld>
            <a:endParaRPr lang="en-US"/>
          </a:p>
        </p:txBody>
      </p:sp>
    </p:spTree>
    <p:extLst>
      <p:ext uri="{BB962C8B-B14F-4D97-AF65-F5344CB8AC3E}">
        <p14:creationId xmlns:p14="http://schemas.microsoft.com/office/powerpoint/2010/main" val="2601463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EA381A-5CF8-424E-9E38-3CB2BE20556E}" type="slidenum">
              <a:rPr lang="en-US" smtClean="0"/>
              <a:t>9</a:t>
            </a:fld>
            <a:endParaRPr lang="en-US"/>
          </a:p>
        </p:txBody>
      </p:sp>
    </p:spTree>
    <p:extLst>
      <p:ext uri="{BB962C8B-B14F-4D97-AF65-F5344CB8AC3E}">
        <p14:creationId xmlns:p14="http://schemas.microsoft.com/office/powerpoint/2010/main" val="3025983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EA381A-5CF8-424E-9E38-3CB2BE20556E}" type="slidenum">
              <a:rPr lang="en-US" smtClean="0"/>
              <a:t>10</a:t>
            </a:fld>
            <a:endParaRPr lang="en-US"/>
          </a:p>
        </p:txBody>
      </p:sp>
    </p:spTree>
    <p:extLst>
      <p:ext uri="{BB962C8B-B14F-4D97-AF65-F5344CB8AC3E}">
        <p14:creationId xmlns:p14="http://schemas.microsoft.com/office/powerpoint/2010/main" val="2830316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EA381A-5CF8-424E-9E38-3CB2BE20556E}" type="slidenum">
              <a:rPr lang="en-US" smtClean="0"/>
              <a:t>11</a:t>
            </a:fld>
            <a:endParaRPr lang="en-US"/>
          </a:p>
        </p:txBody>
      </p:sp>
    </p:spTree>
    <p:extLst>
      <p:ext uri="{BB962C8B-B14F-4D97-AF65-F5344CB8AC3E}">
        <p14:creationId xmlns:p14="http://schemas.microsoft.com/office/powerpoint/2010/main" val="296564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5695841-E108-4AAC-926E-90A2EA362AB9}" type="datetimeFigureOut">
              <a:rPr lang="ru-RU" smtClean="0"/>
              <a:pPr/>
              <a:t>20.08.2024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A5543B6-B0CA-4418-85C3-EE0AD693A173}" type="slidenum">
              <a:rPr lang="ru-RU" smtClean="0"/>
              <a:pPr/>
              <a:t>‹#›</a:t>
            </a:fld>
            <a:endParaRPr lang="ru-RU"/>
          </a:p>
        </p:txBody>
      </p:sp>
    </p:spTree>
    <p:extLst>
      <p:ext uri="{BB962C8B-B14F-4D97-AF65-F5344CB8AC3E}">
        <p14:creationId xmlns:p14="http://schemas.microsoft.com/office/powerpoint/2010/main" val="2325157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695841-E108-4AAC-926E-90A2EA362AB9}" type="datetimeFigureOut">
              <a:rPr lang="ru-RU" smtClean="0"/>
              <a:pPr/>
              <a:t>20.08.2024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A5543B6-B0CA-4418-85C3-EE0AD693A173}" type="slidenum">
              <a:rPr lang="ru-RU" smtClean="0"/>
              <a:pPr/>
              <a:t>‹#›</a:t>
            </a:fld>
            <a:endParaRPr lang="ru-RU"/>
          </a:p>
        </p:txBody>
      </p:sp>
    </p:spTree>
    <p:extLst>
      <p:ext uri="{BB962C8B-B14F-4D97-AF65-F5344CB8AC3E}">
        <p14:creationId xmlns:p14="http://schemas.microsoft.com/office/powerpoint/2010/main" val="1146168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695841-E108-4AAC-926E-90A2EA362AB9}" type="datetimeFigureOut">
              <a:rPr lang="ru-RU" smtClean="0"/>
              <a:pPr/>
              <a:t>20.08.2024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A5543B6-B0CA-4418-85C3-EE0AD693A173}" type="slidenum">
              <a:rPr lang="ru-RU" smtClean="0"/>
              <a:pPr/>
              <a:t>‹#›</a:t>
            </a:fld>
            <a:endParaRPr lang="ru-RU"/>
          </a:p>
        </p:txBody>
      </p:sp>
    </p:spTree>
    <p:extLst>
      <p:ext uri="{BB962C8B-B14F-4D97-AF65-F5344CB8AC3E}">
        <p14:creationId xmlns:p14="http://schemas.microsoft.com/office/powerpoint/2010/main" val="983993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695841-E108-4AAC-926E-90A2EA362AB9}" type="datetimeFigureOut">
              <a:rPr lang="ru-RU" smtClean="0"/>
              <a:pPr/>
              <a:t>20.08.2024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A5543B6-B0CA-4418-85C3-EE0AD693A173}" type="slidenum">
              <a:rPr lang="ru-RU" smtClean="0"/>
              <a:pPr/>
              <a:t>‹#›</a:t>
            </a:fld>
            <a:endParaRPr lang="ru-RU"/>
          </a:p>
        </p:txBody>
      </p:sp>
    </p:spTree>
    <p:extLst>
      <p:ext uri="{BB962C8B-B14F-4D97-AF65-F5344CB8AC3E}">
        <p14:creationId xmlns:p14="http://schemas.microsoft.com/office/powerpoint/2010/main" val="35550710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5695841-E108-4AAC-926E-90A2EA362AB9}" type="datetimeFigureOut">
              <a:rPr lang="ru-RU" smtClean="0"/>
              <a:pPr/>
              <a:t>20.08.2024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A5543B6-B0CA-4418-85C3-EE0AD693A173}" type="slidenum">
              <a:rPr lang="ru-RU" smtClean="0"/>
              <a:pPr/>
              <a:t>‹#›</a:t>
            </a:fld>
            <a:endParaRPr lang="ru-RU"/>
          </a:p>
        </p:txBody>
      </p:sp>
    </p:spTree>
    <p:extLst>
      <p:ext uri="{BB962C8B-B14F-4D97-AF65-F5344CB8AC3E}">
        <p14:creationId xmlns:p14="http://schemas.microsoft.com/office/powerpoint/2010/main" val="4247795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695841-E108-4AAC-926E-90A2EA362AB9}" type="datetimeFigureOut">
              <a:rPr lang="ru-RU" smtClean="0"/>
              <a:pPr/>
              <a:t>20.08.2024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A5543B6-B0CA-4418-85C3-EE0AD693A173}" type="slidenum">
              <a:rPr lang="ru-RU" smtClean="0"/>
              <a:pPr/>
              <a:t>‹#›</a:t>
            </a:fld>
            <a:endParaRPr lang="ru-RU"/>
          </a:p>
        </p:txBody>
      </p:sp>
    </p:spTree>
    <p:extLst>
      <p:ext uri="{BB962C8B-B14F-4D97-AF65-F5344CB8AC3E}">
        <p14:creationId xmlns:p14="http://schemas.microsoft.com/office/powerpoint/2010/main" val="1381646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5695841-E108-4AAC-926E-90A2EA362AB9}" type="datetimeFigureOut">
              <a:rPr lang="ru-RU" smtClean="0"/>
              <a:pPr/>
              <a:t>20.08.2024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A5543B6-B0CA-4418-85C3-EE0AD693A173}" type="slidenum">
              <a:rPr lang="ru-RU" smtClean="0"/>
              <a:pPr/>
              <a:t>‹#›</a:t>
            </a:fld>
            <a:endParaRPr lang="ru-RU"/>
          </a:p>
        </p:txBody>
      </p:sp>
    </p:spTree>
    <p:extLst>
      <p:ext uri="{BB962C8B-B14F-4D97-AF65-F5344CB8AC3E}">
        <p14:creationId xmlns:p14="http://schemas.microsoft.com/office/powerpoint/2010/main" val="2750497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5695841-E108-4AAC-926E-90A2EA362AB9}" type="datetimeFigureOut">
              <a:rPr lang="ru-RU" smtClean="0"/>
              <a:pPr/>
              <a:t>20.08.2024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A5543B6-B0CA-4418-85C3-EE0AD693A173}" type="slidenum">
              <a:rPr lang="ru-RU" smtClean="0"/>
              <a:pPr/>
              <a:t>‹#›</a:t>
            </a:fld>
            <a:endParaRPr lang="ru-RU"/>
          </a:p>
        </p:txBody>
      </p:sp>
    </p:spTree>
    <p:extLst>
      <p:ext uri="{BB962C8B-B14F-4D97-AF65-F5344CB8AC3E}">
        <p14:creationId xmlns:p14="http://schemas.microsoft.com/office/powerpoint/2010/main" val="1407802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695841-E108-4AAC-926E-90A2EA362AB9}" type="datetimeFigureOut">
              <a:rPr lang="ru-RU" smtClean="0"/>
              <a:pPr/>
              <a:t>20.08.2024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A5543B6-B0CA-4418-85C3-EE0AD693A173}" type="slidenum">
              <a:rPr lang="ru-RU" smtClean="0"/>
              <a:pPr/>
              <a:t>‹#›</a:t>
            </a:fld>
            <a:endParaRPr lang="ru-RU"/>
          </a:p>
        </p:txBody>
      </p:sp>
    </p:spTree>
    <p:extLst>
      <p:ext uri="{BB962C8B-B14F-4D97-AF65-F5344CB8AC3E}">
        <p14:creationId xmlns:p14="http://schemas.microsoft.com/office/powerpoint/2010/main" val="1170295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05695841-E108-4AAC-926E-90A2EA362AB9}" type="datetimeFigureOut">
              <a:rPr lang="ru-RU" smtClean="0"/>
              <a:pPr/>
              <a:t>20.08.2024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A5543B6-B0CA-4418-85C3-EE0AD693A173}" type="slidenum">
              <a:rPr lang="ru-RU" smtClean="0"/>
              <a:pPr/>
              <a:t>‹#›</a:t>
            </a:fld>
            <a:endParaRPr lang="ru-RU"/>
          </a:p>
        </p:txBody>
      </p:sp>
    </p:spTree>
    <p:extLst>
      <p:ext uri="{BB962C8B-B14F-4D97-AF65-F5344CB8AC3E}">
        <p14:creationId xmlns:p14="http://schemas.microsoft.com/office/powerpoint/2010/main" val="4198404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05695841-E108-4AAC-926E-90A2EA362AB9}" type="datetimeFigureOut">
              <a:rPr lang="ru-RU" smtClean="0"/>
              <a:pPr/>
              <a:t>20.08.2024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A5543B6-B0CA-4418-85C3-EE0AD693A173}" type="slidenum">
              <a:rPr lang="ru-RU" smtClean="0"/>
              <a:pPr/>
              <a:t>‹#›</a:t>
            </a:fld>
            <a:endParaRPr lang="ru-RU"/>
          </a:p>
        </p:txBody>
      </p:sp>
    </p:spTree>
    <p:extLst>
      <p:ext uri="{BB962C8B-B14F-4D97-AF65-F5344CB8AC3E}">
        <p14:creationId xmlns:p14="http://schemas.microsoft.com/office/powerpoint/2010/main" val="3738919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5695841-E108-4AAC-926E-90A2EA362AB9}" type="datetimeFigureOut">
              <a:rPr lang="ru-RU" smtClean="0"/>
              <a:pPr/>
              <a:t>20.08.2024</a:t>
            </a:fld>
            <a:endParaRPr lang="ru-RU"/>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A5543B6-B0CA-4418-85C3-EE0AD693A173}" type="slidenum">
              <a:rPr lang="ru-RU" smtClean="0"/>
              <a:pPr/>
              <a:t>‹#›</a:t>
            </a:fld>
            <a:endParaRPr lang="ru-RU"/>
          </a:p>
        </p:txBody>
      </p:sp>
    </p:spTree>
    <p:extLst>
      <p:ext uri="{BB962C8B-B14F-4D97-AF65-F5344CB8AC3E}">
        <p14:creationId xmlns:p14="http://schemas.microsoft.com/office/powerpoint/2010/main" val="281873319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office@vb.md"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Picture 5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7011848" cy="9906000"/>
          </a:xfrm>
          <a:prstGeom prst="rect">
            <a:avLst/>
          </a:prstGeom>
        </p:spPr>
      </p:pic>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4400" y="8870164"/>
            <a:ext cx="2466975" cy="958049"/>
          </a:xfrm>
          <a:prstGeom prst="rect">
            <a:avLst/>
          </a:prstGeom>
        </p:spPr>
      </p:pic>
      <p:sp>
        <p:nvSpPr>
          <p:cNvPr id="54" name="TextBox 53"/>
          <p:cNvSpPr txBox="1"/>
          <p:nvPr/>
        </p:nvSpPr>
        <p:spPr>
          <a:xfrm>
            <a:off x="428625" y="1762719"/>
            <a:ext cx="5134394" cy="1538883"/>
          </a:xfrm>
          <a:prstGeom prst="rect">
            <a:avLst/>
          </a:prstGeom>
          <a:noFill/>
        </p:spPr>
        <p:txBody>
          <a:bodyPr wrap="square" rtlCol="0">
            <a:spAutoFit/>
          </a:bodyPr>
          <a:lstStyle/>
          <a:p>
            <a:r>
              <a:rPr lang="ro-RO" sz="3400" dirty="0" smtClean="0">
                <a:solidFill>
                  <a:srgbClr val="0088FF"/>
                </a:solidFill>
                <a:latin typeface="Noto Serif Med" panose="02020602060505020204" pitchFamily="18"/>
                <a:ea typeface="Noto Serif Med" panose="02020602060505020204" pitchFamily="18"/>
                <a:cs typeface="Noto Serif Med" panose="02020602060505020204" pitchFamily="18"/>
              </a:rPr>
              <a:t>Tarife şi Comisioane</a:t>
            </a:r>
          </a:p>
          <a:p>
            <a:r>
              <a:rPr lang="ro-RO" sz="1500" dirty="0" smtClean="0">
                <a:solidFill>
                  <a:srgbClr val="0088FF"/>
                </a:solidFill>
                <a:latin typeface="Noto Serif Med" panose="02020602060505020204" pitchFamily="18"/>
                <a:ea typeface="Noto Serif Med" panose="02020602060505020204" pitchFamily="18"/>
                <a:cs typeface="Noto Serif Med" panose="02020602060505020204" pitchFamily="18"/>
              </a:rPr>
              <a:t>aplicabile Persoanelor Juridice</a:t>
            </a:r>
          </a:p>
          <a:p>
            <a:endParaRPr lang="ro-RO" sz="1500" dirty="0" smtClean="0">
              <a:solidFill>
                <a:srgbClr val="0088FF"/>
              </a:solidFill>
              <a:latin typeface="Noto Serif Med" panose="02020602060505020204" pitchFamily="18"/>
              <a:ea typeface="Noto Serif Med" panose="02020602060505020204" pitchFamily="18"/>
              <a:cs typeface="Noto Serif Med" panose="02020602060505020204" pitchFamily="18"/>
            </a:endParaRPr>
          </a:p>
          <a:p>
            <a:r>
              <a:rPr lang="ro-MD" sz="1500" dirty="0" smtClean="0">
                <a:solidFill>
                  <a:srgbClr val="0088FF"/>
                </a:solidFill>
                <a:latin typeface="Noto Serif Med" panose="02020602060505020204" pitchFamily="18"/>
                <a:ea typeface="Noto Serif Med" panose="02020602060505020204" pitchFamily="18"/>
                <a:cs typeface="Noto Serif Med" panose="02020602060505020204" pitchFamily="18"/>
              </a:rPr>
              <a:t>Septembrie</a:t>
            </a:r>
            <a:r>
              <a:rPr lang="ro-RO" sz="1500" dirty="0" smtClean="0">
                <a:solidFill>
                  <a:srgbClr val="0088FF"/>
                </a:solidFill>
                <a:latin typeface="Noto Serif Med" panose="02020602060505020204" pitchFamily="18"/>
                <a:ea typeface="Noto Serif Med" panose="02020602060505020204" pitchFamily="18"/>
                <a:cs typeface="Noto Serif Med" panose="02020602060505020204" pitchFamily="18"/>
              </a:rPr>
              <a:t> 2024</a:t>
            </a:r>
          </a:p>
          <a:p>
            <a:endParaRPr lang="ro-RO" sz="1500" dirty="0">
              <a:solidFill>
                <a:srgbClr val="0088FF"/>
              </a:solidFill>
              <a:latin typeface="Noto Serif Med" panose="02020602060505020204" pitchFamily="18"/>
              <a:ea typeface="Noto Serif Med" panose="02020602060505020204" pitchFamily="18"/>
              <a:cs typeface="Noto Serif Med" panose="02020602060505020204" pitchFamily="18"/>
            </a:endParaRPr>
          </a:p>
        </p:txBody>
      </p:sp>
      <p:pic>
        <p:nvPicPr>
          <p:cNvPr id="56" name="Picture 5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3375" y="961537"/>
            <a:ext cx="2584359" cy="600669"/>
          </a:xfrm>
          <a:prstGeom prst="rect">
            <a:avLst/>
          </a:prstGeom>
        </p:spPr>
      </p:pic>
    </p:spTree>
    <p:extLst>
      <p:ext uri="{BB962C8B-B14F-4D97-AF65-F5344CB8AC3E}">
        <p14:creationId xmlns:p14="http://schemas.microsoft.com/office/powerpoint/2010/main" val="3395770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723756235"/>
              </p:ext>
            </p:extLst>
          </p:nvPr>
        </p:nvGraphicFramePr>
        <p:xfrm>
          <a:off x="212203" y="290342"/>
          <a:ext cx="6433594" cy="8097360"/>
        </p:xfrm>
        <a:graphic>
          <a:graphicData uri="http://schemas.openxmlformats.org/drawingml/2006/table">
            <a:tbl>
              <a:tblPr firstRow="1" bandRow="1">
                <a:tableStyleId>{5C22544A-7EE6-4342-B048-85BDC9FD1C3A}</a:tableStyleId>
              </a:tblPr>
              <a:tblGrid>
                <a:gridCol w="2505742">
                  <a:extLst>
                    <a:ext uri="{9D8B030D-6E8A-4147-A177-3AD203B41FA5}">
                      <a16:colId xmlns:a16="http://schemas.microsoft.com/office/drawing/2014/main" val="20003"/>
                    </a:ext>
                  </a:extLst>
                </a:gridCol>
                <a:gridCol w="1499356">
                  <a:extLst>
                    <a:ext uri="{9D8B030D-6E8A-4147-A177-3AD203B41FA5}">
                      <a16:colId xmlns:a16="http://schemas.microsoft.com/office/drawing/2014/main" val="20004"/>
                    </a:ext>
                  </a:extLst>
                </a:gridCol>
                <a:gridCol w="2428496">
                  <a:extLst>
                    <a:ext uri="{9D8B030D-6E8A-4147-A177-3AD203B41FA5}">
                      <a16:colId xmlns:a16="http://schemas.microsoft.com/office/drawing/2014/main" val="20005"/>
                    </a:ext>
                  </a:extLst>
                </a:gridCol>
              </a:tblGrid>
              <a:tr h="288000">
                <a:tc>
                  <a:txBody>
                    <a:bodyPr/>
                    <a:lstStyle/>
                    <a:p>
                      <a:pPr algn="ctr"/>
                      <a:r>
                        <a:rPr lang="ro-RO" sz="1000" b="0" noProof="0" dirty="0" smtClean="0">
                          <a:solidFill>
                            <a:schemeClr val="accent3">
                              <a:lumMod val="75000"/>
                            </a:schemeClr>
                          </a:solidFill>
                          <a:latin typeface="Noto Sans Med" pitchFamily="34"/>
                          <a:ea typeface="Noto Sans Med" pitchFamily="34"/>
                          <a:cs typeface="Noto Sans Med" pitchFamily="34"/>
                        </a:rPr>
                        <a:t>DENUMIREA OPERAŢIUNII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TARIF APLICAT</a:t>
                      </a: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MENŢIUNI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extLst>
                  <a:ext uri="{0D108BD9-81ED-4DB2-BD59-A6C34878D82A}">
                    <a16:rowId xmlns:a16="http://schemas.microsoft.com/office/drawing/2014/main" val="10000"/>
                  </a:ext>
                </a:extLst>
              </a:tr>
              <a:tr h="401962">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Verificarea cererii de plată şi a documentelor aferente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T w="9525"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0.20% min. 200 MDL</a:t>
                      </a:r>
                    </a:p>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max. 2,000</a:t>
                      </a:r>
                      <a:r>
                        <a:rPr lang="ro-RO" sz="1000" b="0" i="0" u="none" strike="noStrike" baseline="0" noProof="0" dirty="0" smtClean="0">
                          <a:solidFill>
                            <a:schemeClr val="accent3">
                              <a:lumMod val="75000"/>
                            </a:schemeClr>
                          </a:solidFill>
                          <a:latin typeface="Noto Sans Med" pitchFamily="34"/>
                          <a:ea typeface="Noto Sans Med" pitchFamily="34"/>
                          <a:cs typeface="Noto Sans Med" pitchFamily="34"/>
                        </a:rPr>
                        <a:t> MDL</a:t>
                      </a:r>
                      <a:endParaRPr lang="ro-RO" sz="1000" b="0" i="0" u="none" strike="noStrike"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T w="38100" cmpd="sng">
                      <a:noFill/>
                    </a:lnT>
                    <a:solidFill>
                      <a:srgbClr val="F2F2F2">
                        <a:alpha val="49804"/>
                      </a:srgbClr>
                    </a:solidFill>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cerere de plată, din valoarea cererii</a:t>
                      </a:r>
                      <a:endParaRPr lang="ro-RO" sz="1000" b="0" i="0" u="none" strike="noStrike" noProof="0" dirty="0" smtClean="0">
                        <a:solidFill>
                          <a:schemeClr val="accent3">
                            <a:lumMod val="75000"/>
                          </a:schemeClr>
                        </a:solidFill>
                        <a:latin typeface="Noto Sans" pitchFamily="34"/>
                        <a:ea typeface="Noto Sans Med" pitchFamily="34"/>
                        <a:cs typeface="Noto Sans Med" pitchFamily="34"/>
                      </a:endParaRPr>
                    </a:p>
                  </a:txBody>
                  <a:tcPr marL="108000" marR="108000" marT="108000" marB="108000" anchor="ctr">
                    <a:lnT w="38100" cmpd="sng">
                      <a:noFill/>
                    </a:lnT>
                    <a:solidFill>
                      <a:srgbClr val="F2F2F2">
                        <a:alpha val="49804"/>
                      </a:srgbClr>
                    </a:solidFill>
                  </a:tcPr>
                </a:tc>
                <a:extLst>
                  <a:ext uri="{0D108BD9-81ED-4DB2-BD59-A6C34878D82A}">
                    <a16:rowId xmlns:a16="http://schemas.microsoft.com/office/drawing/2014/main" val="10006"/>
                  </a:ext>
                </a:extLst>
              </a:tr>
              <a:tr h="401962">
                <a:tc>
                  <a:txBody>
                    <a:bodyPr/>
                    <a:lstStyle/>
                    <a:p>
                      <a:pPr algn="l"/>
                      <a:r>
                        <a:rPr lang="ro-RO" sz="1000" noProof="0" smtClean="0">
                          <a:solidFill>
                            <a:schemeClr val="accent3">
                              <a:lumMod val="75000"/>
                            </a:schemeClr>
                          </a:solidFill>
                          <a:latin typeface="Noto Sans Med" pitchFamily="34"/>
                          <a:ea typeface="Noto Sans Med" pitchFamily="34"/>
                          <a:cs typeface="Noto Sans Med" pitchFamily="34"/>
                        </a:rPr>
                        <a:t>Plata pentru onorarea cererii de executare</a:t>
                      </a:r>
                      <a:endParaRPr lang="ro-RO" sz="1000" noProof="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idem transferuri</a:t>
                      </a:r>
                    </a:p>
                  </a:txBody>
                  <a:tcPr marL="108000" marR="108000" marT="108000" marB="108000" anchor="ctr">
                    <a:solidFill>
                      <a:srgbClr val="F2F2F2">
                        <a:alpha val="49804"/>
                      </a:srgbClr>
                    </a:solidFill>
                  </a:tcPr>
                </a:tc>
                <a:tc>
                  <a:txBody>
                    <a:bodyPr/>
                    <a:lstStyle/>
                    <a:p>
                      <a:pPr marL="0" marR="0" indent="0" algn="just"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plată</a:t>
                      </a:r>
                      <a:endParaRPr lang="ro-RO" sz="1000" b="0" i="0" u="none" strike="noStrike" noProof="0" dirty="0" smtClean="0">
                        <a:solidFill>
                          <a:schemeClr val="accent3">
                            <a:lumMod val="75000"/>
                          </a:schemeClr>
                        </a:solidFill>
                        <a:latin typeface="Noto Sans" pitchFamily="34"/>
                        <a:ea typeface="Noto Sans Med" pitchFamily="34"/>
                        <a:cs typeface="Noto Sans Med" pitchFamily="34"/>
                      </a:endParaRPr>
                    </a:p>
                  </a:txBody>
                  <a:tcPr marL="108000" marR="108000" marT="108000" marB="108000" anchor="ctr">
                    <a:solidFill>
                      <a:srgbClr val="F2F2F2">
                        <a:alpha val="49804"/>
                      </a:srgbClr>
                    </a:solidFill>
                  </a:tcPr>
                </a:tc>
                <a:extLst>
                  <a:ext uri="{0D108BD9-81ED-4DB2-BD59-A6C34878D82A}">
                    <a16:rowId xmlns:a16="http://schemas.microsoft.com/office/drawing/2014/main" val="10007"/>
                  </a:ext>
                </a:extLst>
              </a:tr>
              <a:tr h="288000">
                <a:tc gridSpan="3">
                  <a:txBody>
                    <a:bodyPr/>
                    <a:lstStyle/>
                    <a:p>
                      <a:pPr algn="ctr"/>
                      <a:r>
                        <a:rPr lang="ro-RO" sz="1200" noProof="0" dirty="0" smtClean="0">
                          <a:solidFill>
                            <a:srgbClr val="000000">
                              <a:alpha val="50000"/>
                            </a:srgbClr>
                          </a:solidFill>
                          <a:latin typeface="Noto Sans Med" pitchFamily="34"/>
                          <a:ea typeface="Noto Sans Med" pitchFamily="34"/>
                          <a:cs typeface="Noto Sans Med" pitchFamily="34"/>
                        </a:rPr>
                        <a:t>PLAFON DE SCRISORI DE GARANŢIE</a:t>
                      </a:r>
                      <a:endParaRPr lang="ro-RO" sz="1200" noProof="0" dirty="0">
                        <a:solidFill>
                          <a:srgbClr val="000000">
                            <a:alpha val="50000"/>
                          </a:srgbClr>
                        </a:solidFill>
                        <a:latin typeface="Noto Sans Med" pitchFamily="34"/>
                        <a:ea typeface="Noto Sans Med" pitchFamily="34"/>
                        <a:cs typeface="Noto Sans Med" pitchFamily="34"/>
                      </a:endParaRPr>
                    </a:p>
                  </a:txBody>
                  <a:tcPr marL="36000" marR="36000" marT="36000" marB="36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000"/>
                      </a:srgbClr>
                    </a:solidFill>
                  </a:tcPr>
                </a:tc>
                <a:tc h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chemeClr val="bg1">
                        <a:lumMod val="95000"/>
                      </a:schemeClr>
                    </a:solidFill>
                  </a:tcPr>
                </a:tc>
                <a:tc h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95000"/>
                      </a:schemeClr>
                    </a:solidFill>
                  </a:tcPr>
                </a:tc>
                <a:extLst>
                  <a:ext uri="{0D108BD9-81ED-4DB2-BD59-A6C34878D82A}">
                    <a16:rowId xmlns:a16="http://schemas.microsoft.com/office/drawing/2014/main" val="10008"/>
                  </a:ext>
                </a:extLst>
              </a:tr>
              <a:tr h="563565">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Acordare/ majorare/ prelungire plafon</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1% min. 200 MDL</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se aplică la valoarea plafonului</a:t>
                      </a:r>
                    </a:p>
                    <a:p>
                      <a:pPr algn="l"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la acordare/ prelungire</a:t>
                      </a:r>
                    </a:p>
                    <a:p>
                      <a:pPr algn="l"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se aplică la valoarea majorata a plafonului la majorare</a:t>
                      </a:r>
                    </a:p>
                  </a:txBody>
                  <a:tcPr marL="108000" marR="108000" marT="108000" marB="108000" anchor="ctr">
                    <a:solidFill>
                      <a:srgbClr val="F2F2F2">
                        <a:alpha val="50196"/>
                      </a:srgbClr>
                    </a:solidFill>
                  </a:tcPr>
                </a:tc>
                <a:extLst>
                  <a:ext uri="{0D108BD9-81ED-4DB2-BD59-A6C34878D82A}">
                    <a16:rowId xmlns:a16="http://schemas.microsoft.com/office/drawing/2014/main" val="10009"/>
                  </a:ext>
                </a:extLst>
              </a:tr>
              <a:tr h="251842">
                <a:tc gridSpan="3">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Comision de garantare pentru scrisoare de garanţie: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hMerge="1">
                  <a:txBody>
                    <a:bodyPr/>
                    <a:lstStyle/>
                    <a:p>
                      <a:pPr marL="0" marR="0" indent="0" algn="ctr" defTabSz="685800" rtl="0" eaLnBrk="1" fontAlgn="ctr" latinLnBrk="0" hangingPunct="1">
                        <a:lnSpc>
                          <a:spcPct val="100000"/>
                        </a:lnSpc>
                        <a:spcBef>
                          <a:spcPts val="0"/>
                        </a:spcBef>
                        <a:spcAft>
                          <a:spcPts val="0"/>
                        </a:spcAft>
                        <a:buClrTx/>
                        <a:buSzTx/>
                        <a:buFontTx/>
                        <a:buNone/>
                        <a:tabLst/>
                        <a:defRPr/>
                      </a:pP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hMerge="1">
                  <a:txBody>
                    <a:bodyPr/>
                    <a:lstStyle/>
                    <a:p>
                      <a:pPr algn="l" fontAlgn="ct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10"/>
                  </a:ext>
                </a:extLst>
              </a:tr>
              <a:tr h="0">
                <a:tc>
                  <a:txBody>
                    <a:bodyPr/>
                    <a:lstStyle/>
                    <a:p>
                      <a:pPr algn="l"/>
                      <a:r>
                        <a:rPr lang="ro-RO" sz="1000" noProof="0" smtClean="0">
                          <a:solidFill>
                            <a:schemeClr val="accent3">
                              <a:lumMod val="75000"/>
                            </a:schemeClr>
                          </a:solidFill>
                          <a:latin typeface="Noto Sans Med" pitchFamily="34"/>
                          <a:ea typeface="Noto Sans Med" pitchFamily="34"/>
                          <a:cs typeface="Noto Sans Med" pitchFamily="34"/>
                        </a:rPr>
                        <a:t>          - asigurată cu mijloace băneşti</a:t>
                      </a:r>
                      <a:endParaRPr lang="ro-RO" sz="1000" noProof="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0.15% min. 50 MDL</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rowSpan="2">
                  <a:txBody>
                    <a:bodyPr/>
                    <a:lstStyle/>
                    <a:p>
                      <a:pPr algn="l"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scrisoare de garanţie</a:t>
                      </a:r>
                    </a:p>
                    <a:p>
                      <a:pPr algn="l"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lunar sau fracţiune de lună</a:t>
                      </a:r>
                    </a:p>
                    <a:p>
                      <a:pPr algn="l"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se încasează anticipat integral, lunar sau trimestrial conform acordului</a:t>
                      </a:r>
                    </a:p>
                  </a:txBody>
                  <a:tcPr marL="108000" marR="108000" marT="108000" marB="108000" anchor="ctr">
                    <a:solidFill>
                      <a:srgbClr val="F2F2F2">
                        <a:alpha val="50196"/>
                      </a:srgbClr>
                    </a:solidFill>
                  </a:tcPr>
                </a:tc>
                <a:extLst>
                  <a:ext uri="{0D108BD9-81ED-4DB2-BD59-A6C34878D82A}">
                    <a16:rowId xmlns:a16="http://schemas.microsoft.com/office/drawing/2014/main" val="10011"/>
                  </a:ext>
                </a:extLst>
              </a:tr>
              <a:tr h="0">
                <a:tc>
                  <a:txBody>
                    <a:bodyPr/>
                    <a:lstStyle/>
                    <a:p>
                      <a:pPr algn="l"/>
                      <a:r>
                        <a:rPr lang="ro-RO" sz="1000" noProof="0" smtClean="0">
                          <a:solidFill>
                            <a:schemeClr val="accent3">
                              <a:lumMod val="75000"/>
                            </a:schemeClr>
                          </a:solidFill>
                          <a:latin typeface="Noto Sans Med" pitchFamily="34"/>
                          <a:ea typeface="Noto Sans Med" pitchFamily="34"/>
                          <a:cs typeface="Noto Sans Med" pitchFamily="34"/>
                        </a:rPr>
                        <a:t>          - asigurată cu alte tipuri de </a:t>
                      </a:r>
                    </a:p>
                    <a:p>
                      <a:pPr algn="l"/>
                      <a:r>
                        <a:rPr lang="ro-RO" sz="1000" noProof="0" smtClean="0">
                          <a:solidFill>
                            <a:schemeClr val="accent3">
                              <a:lumMod val="75000"/>
                            </a:schemeClr>
                          </a:solidFill>
                          <a:latin typeface="Noto Sans Med" pitchFamily="34"/>
                          <a:ea typeface="Noto Sans Med" pitchFamily="34"/>
                          <a:cs typeface="Noto Sans Med" pitchFamily="34"/>
                        </a:rPr>
                        <a:t>            garanţii</a:t>
                      </a:r>
                      <a:endParaRPr lang="ro-RO" sz="1000" noProof="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0.25% min. 50 MDL</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vMerge="1">
                  <a:txBody>
                    <a:bodyPr/>
                    <a:lstStyle/>
                    <a:p>
                      <a:pPr algn="l" fontAlgn="ct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12"/>
                  </a:ext>
                </a:extLst>
              </a:tr>
              <a:tr h="0">
                <a:tc gridSpan="3">
                  <a:txBody>
                    <a:bodyPr/>
                    <a:lstStyle/>
                    <a:p>
                      <a:pPr algn="ctr"/>
                      <a:r>
                        <a:rPr lang="ro-RO" sz="1200" noProof="0" dirty="0" smtClean="0">
                          <a:solidFill>
                            <a:srgbClr val="000000">
                              <a:alpha val="50000"/>
                            </a:srgbClr>
                          </a:solidFill>
                          <a:latin typeface="Noto Sans Med" pitchFamily="34"/>
                          <a:ea typeface="Noto Sans Med" pitchFamily="34"/>
                          <a:cs typeface="Noto Sans Med" pitchFamily="34"/>
                        </a:rPr>
                        <a:t>PLAFON DE SCRISORI DE GARANŢIE PENTRU PARTICIPARE LA LICITAŢIE ȘI </a:t>
                      </a:r>
                    </a:p>
                    <a:p>
                      <a:pPr algn="ctr"/>
                      <a:r>
                        <a:rPr lang="ro-RO" sz="1200" noProof="0" dirty="0" smtClean="0">
                          <a:solidFill>
                            <a:srgbClr val="000000">
                              <a:alpha val="50000"/>
                            </a:srgbClr>
                          </a:solidFill>
                          <a:latin typeface="Noto Sans Med" pitchFamily="34"/>
                          <a:ea typeface="Noto Sans Med" pitchFamily="34"/>
                          <a:cs typeface="Noto Sans Med" pitchFamily="34"/>
                        </a:rPr>
                        <a:t>DE BUNĂ EXECUȚIE PENTRU IMM*</a:t>
                      </a:r>
                    </a:p>
                    <a:p>
                      <a:pPr algn="ctr"/>
                      <a:r>
                        <a:rPr lang="ro-RO" sz="1000" noProof="0" dirty="0" smtClean="0">
                          <a:solidFill>
                            <a:srgbClr val="000000">
                              <a:alpha val="50000"/>
                            </a:srgbClr>
                          </a:solidFill>
                          <a:latin typeface="Noto Sans Med" pitchFamily="34"/>
                          <a:ea typeface="Noto Sans Med" pitchFamily="34"/>
                          <a:cs typeface="Noto Sans Med" pitchFamily="34"/>
                        </a:rPr>
                        <a:t>*Persoane Juridice care sunt încadraţi în categoria comercială client IMM </a:t>
                      </a:r>
                      <a:endParaRPr lang="en-US" sz="1000" noProof="0" dirty="0" smtClean="0">
                        <a:solidFill>
                          <a:srgbClr val="000000">
                            <a:alpha val="50000"/>
                          </a:srgbClr>
                        </a:solidFill>
                        <a:latin typeface="Noto Sans Med" pitchFamily="34"/>
                        <a:ea typeface="Noto Sans Med" pitchFamily="34"/>
                        <a:cs typeface="Noto Sans Med" pitchFamily="34"/>
                      </a:endParaRPr>
                    </a:p>
                    <a:p>
                      <a:pPr algn="ctr"/>
                      <a:r>
                        <a:rPr lang="ro-RO" sz="1000" noProof="0" dirty="0" smtClean="0">
                          <a:solidFill>
                            <a:srgbClr val="000000">
                              <a:alpha val="50000"/>
                            </a:srgbClr>
                          </a:solidFill>
                          <a:latin typeface="Noto Sans Med" pitchFamily="34"/>
                          <a:ea typeface="Noto Sans Med" pitchFamily="34"/>
                          <a:cs typeface="Noto Sans Med" pitchFamily="34"/>
                        </a:rPr>
                        <a:t>conform criteriilor stabilite de Bancă</a:t>
                      </a:r>
                      <a:endParaRPr lang="ro-RO" sz="1000" noProof="0" dirty="0">
                        <a:solidFill>
                          <a:srgbClr val="000000">
                            <a:alpha val="50000"/>
                          </a:srgbClr>
                        </a:solidFill>
                        <a:latin typeface="Noto Sans Med" pitchFamily="34"/>
                        <a:ea typeface="Noto Sans Med" pitchFamily="34"/>
                        <a:cs typeface="Noto Sans Med" pitchFamily="34"/>
                      </a:endParaRPr>
                    </a:p>
                  </a:txBody>
                  <a:tcPr marL="36000" marR="36000" marT="36000" marB="36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000"/>
                      </a:srgbClr>
                    </a:solidFill>
                  </a:tcPr>
                </a:tc>
                <a:tc h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chemeClr val="bg1">
                        <a:lumMod val="95000"/>
                      </a:schemeClr>
                    </a:solidFill>
                  </a:tcPr>
                </a:tc>
                <a:tc h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95000"/>
                      </a:schemeClr>
                    </a:solidFill>
                  </a:tcPr>
                </a:tc>
                <a:extLst>
                  <a:ext uri="{0D108BD9-81ED-4DB2-BD59-A6C34878D82A}">
                    <a16:rowId xmlns:a16="http://schemas.microsoft.com/office/drawing/2014/main" val="10013"/>
                  </a:ext>
                </a:extLst>
              </a:tr>
              <a:tr h="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Acordare/ majorare/ prelungire plafon</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0.50% min. 200 MDL</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se aplică la valoarea plafonului</a:t>
                      </a:r>
                    </a:p>
                    <a:p>
                      <a:pPr algn="l"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la acordare/ prelungire</a:t>
                      </a:r>
                    </a:p>
                    <a:p>
                      <a:pPr algn="l"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se aplică la valoarea majorata a plafonului la majorare</a:t>
                      </a:r>
                    </a:p>
                  </a:txBody>
                  <a:tcPr marL="108000" marR="108000" marT="108000" marB="108000" anchor="ctr">
                    <a:solidFill>
                      <a:srgbClr val="F2F2F2">
                        <a:alpha val="50196"/>
                      </a:srgbClr>
                    </a:solidFill>
                  </a:tcPr>
                </a:tc>
                <a:extLst>
                  <a:ext uri="{0D108BD9-81ED-4DB2-BD59-A6C34878D82A}">
                    <a16:rowId xmlns:a16="http://schemas.microsoft.com/office/drawing/2014/main" val="10014"/>
                  </a:ext>
                </a:extLst>
              </a:tr>
              <a:tr h="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o-RO" sz="1000" noProof="0" smtClean="0">
                          <a:solidFill>
                            <a:schemeClr val="accent3">
                              <a:lumMod val="75000"/>
                            </a:schemeClr>
                          </a:solidFill>
                          <a:latin typeface="Noto Sans Med" pitchFamily="34"/>
                          <a:ea typeface="Noto Sans Med" pitchFamily="34"/>
                          <a:cs typeface="Noto Sans Med" pitchFamily="34"/>
                        </a:rPr>
                        <a:t>Comision de garantare</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0.50% min. 100 MDL</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scrisoare de garanţie</a:t>
                      </a:r>
                    </a:p>
                    <a:p>
                      <a:pPr algn="l"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lunar sau fracţiune de lună</a:t>
                      </a:r>
                    </a:p>
                    <a:p>
                      <a:pPr algn="l"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se încasează anticipat integral sau lunar conform acordului</a:t>
                      </a:r>
                    </a:p>
                  </a:txBody>
                  <a:tcPr marL="108000" marR="108000" marT="108000" marB="108000" anchor="ctr">
                    <a:solidFill>
                      <a:srgbClr val="F2F2F2">
                        <a:alpha val="50196"/>
                      </a:srgbClr>
                    </a:solidFill>
                  </a:tcPr>
                </a:tc>
                <a:extLst>
                  <a:ext uri="{0D108BD9-81ED-4DB2-BD59-A6C34878D82A}">
                    <a16:rowId xmlns:a16="http://schemas.microsoft.com/office/drawing/2014/main" val="10015"/>
                  </a:ext>
                </a:extLst>
              </a:tr>
              <a:tr h="288000">
                <a:tc gridSpan="3">
                  <a:txBody>
                    <a:bodyPr/>
                    <a:lstStyle/>
                    <a:p>
                      <a:pPr algn="ctr"/>
                      <a:r>
                        <a:rPr lang="ro-RO" sz="1200" noProof="0" dirty="0" smtClean="0">
                          <a:solidFill>
                            <a:srgbClr val="000000">
                              <a:alpha val="50000"/>
                            </a:srgbClr>
                          </a:solidFill>
                          <a:latin typeface="Noto Sans Med" pitchFamily="34"/>
                          <a:ea typeface="Noto Sans Med" pitchFamily="34"/>
                          <a:cs typeface="Noto Sans Med" pitchFamily="34"/>
                        </a:rPr>
                        <a:t>SCRISORI DE GARANŢIE PRIMITE ÎN MONEDĂ NAŢIONALĂ</a:t>
                      </a:r>
                      <a:endParaRPr lang="ro-RO" sz="1200" noProof="0" dirty="0">
                        <a:solidFill>
                          <a:srgbClr val="000000">
                            <a:alpha val="50000"/>
                          </a:srgbClr>
                        </a:solidFill>
                        <a:latin typeface="Noto Sans Med" pitchFamily="34"/>
                        <a:ea typeface="Noto Sans Med" pitchFamily="34"/>
                        <a:cs typeface="Noto Sans Med" pitchFamily="34"/>
                      </a:endParaRPr>
                    </a:p>
                  </a:txBody>
                  <a:tcPr marL="36000" marR="36000" marT="36000" marB="36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196"/>
                      </a:srgbClr>
                    </a:solidFill>
                  </a:tcPr>
                </a:tc>
                <a:tc h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h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3176161262"/>
                  </a:ext>
                </a:extLst>
              </a:tr>
              <a:tr h="0">
                <a:tc>
                  <a:txBody>
                    <a:bodyPr/>
                    <a:lstStyle/>
                    <a:p>
                      <a:pPr algn="just"/>
                      <a:r>
                        <a:rPr lang="ro-RO" sz="1000" noProof="0" smtClean="0">
                          <a:solidFill>
                            <a:schemeClr val="accent3">
                              <a:lumMod val="75000"/>
                            </a:schemeClr>
                          </a:solidFill>
                          <a:latin typeface="Noto Sans Med" pitchFamily="34"/>
                          <a:ea typeface="Noto Sans Med" pitchFamily="34"/>
                          <a:cs typeface="Noto Sans Med" pitchFamily="34"/>
                        </a:rPr>
                        <a:t>Avizare scrisori de garanţie</a:t>
                      </a:r>
                      <a:endParaRPr lang="ro-RO" sz="1000" noProof="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smtClean="0">
                          <a:solidFill>
                            <a:schemeClr val="accent3">
                              <a:lumMod val="75000"/>
                            </a:schemeClr>
                          </a:solidFill>
                          <a:latin typeface="Noto Sans Med" pitchFamily="34"/>
                          <a:ea typeface="Noto Sans Med" pitchFamily="34"/>
                          <a:cs typeface="Noto Sans Med" pitchFamily="34"/>
                        </a:rPr>
                        <a:t>100 MDL</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operaţiune</a:t>
                      </a:r>
                      <a:endParaRPr lang="ro-RO" sz="1000" b="0" i="0" u="none" strike="noStrike" noProof="0" dirty="0" smtClean="0">
                        <a:solidFill>
                          <a:schemeClr val="accent3">
                            <a:lumMod val="75000"/>
                          </a:schemeClr>
                        </a:solidFill>
                        <a:latin typeface="Noto Sans"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3834785572"/>
                  </a:ext>
                </a:extLst>
              </a:tr>
              <a:tr h="0">
                <a:tc>
                  <a:txBody>
                    <a:bodyPr/>
                    <a:lstStyle/>
                    <a:p>
                      <a:pPr algn="just"/>
                      <a:r>
                        <a:rPr lang="ro-RO" sz="1000" noProof="0" dirty="0" smtClean="0">
                          <a:solidFill>
                            <a:schemeClr val="accent3">
                              <a:lumMod val="75000"/>
                            </a:schemeClr>
                          </a:solidFill>
                          <a:latin typeface="Noto Sans Med" pitchFamily="34"/>
                          <a:ea typeface="Noto Sans Med" pitchFamily="34"/>
                          <a:cs typeface="Noto Sans Med" pitchFamily="34"/>
                        </a:rPr>
                        <a:t>Modificare/ Anulare </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50 MDL</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operaţiune</a:t>
                      </a:r>
                      <a:endParaRPr lang="ro-RO" sz="1000" b="0" i="0" u="none" strike="noStrike" noProof="0" dirty="0" smtClean="0">
                        <a:solidFill>
                          <a:schemeClr val="accent3">
                            <a:lumMod val="75000"/>
                          </a:schemeClr>
                        </a:solidFill>
                        <a:latin typeface="Noto Sans"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3856734745"/>
                  </a:ext>
                </a:extLst>
              </a:tr>
              <a:tr h="0">
                <a:tc>
                  <a:txBody>
                    <a:bodyPr/>
                    <a:lstStyle/>
                    <a:p>
                      <a:pPr algn="just"/>
                      <a:r>
                        <a:rPr lang="ro-RO" sz="1000" noProof="0" smtClean="0">
                          <a:solidFill>
                            <a:schemeClr val="accent3">
                              <a:lumMod val="75000"/>
                            </a:schemeClr>
                          </a:solidFill>
                          <a:latin typeface="Noto Sans Med" pitchFamily="34"/>
                          <a:ea typeface="Noto Sans Med" pitchFamily="34"/>
                          <a:cs typeface="Noto Sans Med" pitchFamily="34"/>
                        </a:rPr>
                        <a:t>Verificarea semnăturilor autorizate</a:t>
                      </a:r>
                      <a:endParaRPr lang="ro-RO" sz="1000" noProof="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smtClean="0">
                          <a:solidFill>
                            <a:schemeClr val="accent3">
                              <a:lumMod val="75000"/>
                            </a:schemeClr>
                          </a:solidFill>
                          <a:latin typeface="Noto Sans Med" pitchFamily="34"/>
                          <a:ea typeface="Noto Sans Med" pitchFamily="34"/>
                          <a:cs typeface="Noto Sans Med" pitchFamily="34"/>
                        </a:rPr>
                        <a:t>50 MDL</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cerere de plată</a:t>
                      </a:r>
                      <a:endParaRPr lang="ro-RO" sz="1000" b="0" i="0" u="none" strike="noStrike" noProof="0" dirty="0" smtClean="0">
                        <a:solidFill>
                          <a:schemeClr val="accent3">
                            <a:lumMod val="75000"/>
                          </a:schemeClr>
                        </a:solidFill>
                        <a:latin typeface="Noto Sans"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129690525"/>
                  </a:ext>
                </a:extLst>
              </a:tr>
              <a:tr h="0">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Transmiterea cererilor de plată spre executarea scrisorilor de garanţie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0.20% min. 200 MDL</a:t>
                      </a:r>
                    </a:p>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max. 2,000</a:t>
                      </a:r>
                      <a:r>
                        <a:rPr lang="ro-RO" sz="1000" b="0" i="0" u="none" strike="noStrike" baseline="0" noProof="0" dirty="0" smtClean="0">
                          <a:solidFill>
                            <a:schemeClr val="accent3">
                              <a:lumMod val="75000"/>
                            </a:schemeClr>
                          </a:solidFill>
                          <a:latin typeface="Noto Sans Med" pitchFamily="34"/>
                          <a:ea typeface="Noto Sans Med" pitchFamily="34"/>
                          <a:cs typeface="Noto Sans Med" pitchFamily="34"/>
                        </a:rPr>
                        <a:t> MDL</a:t>
                      </a: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cerere</a:t>
                      </a:r>
                      <a:r>
                        <a:rPr lang="ro-RO" sz="1000" b="0" i="0" u="none" strike="noStrike" baseline="0" noProof="0" dirty="0" smtClean="0">
                          <a:solidFill>
                            <a:schemeClr val="accent3">
                              <a:lumMod val="75000"/>
                            </a:schemeClr>
                          </a:solidFill>
                          <a:latin typeface="Noto Sans Med" pitchFamily="34"/>
                          <a:ea typeface="Noto Sans Med" pitchFamily="34"/>
                          <a:cs typeface="Noto Sans Med" pitchFamily="34"/>
                        </a:rPr>
                        <a:t> de plată, din valoarea cererii</a:t>
                      </a:r>
                      <a:endParaRPr lang="ro-RO" sz="1000" b="0" i="0" u="none" strike="noStrike" noProof="0" dirty="0" smtClean="0">
                        <a:solidFill>
                          <a:schemeClr val="accent3">
                            <a:lumMod val="75000"/>
                          </a:schemeClr>
                        </a:solidFill>
                        <a:latin typeface="Noto Sans"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3092470623"/>
                  </a:ext>
                </a:extLst>
              </a:tr>
            </a:tbl>
          </a:graphicData>
        </a:graphic>
      </p:graphicFrame>
    </p:spTree>
    <p:extLst>
      <p:ext uri="{BB962C8B-B14F-4D97-AF65-F5344CB8AC3E}">
        <p14:creationId xmlns:p14="http://schemas.microsoft.com/office/powerpoint/2010/main" val="2415246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8249557"/>
              </p:ext>
            </p:extLst>
          </p:nvPr>
        </p:nvGraphicFramePr>
        <p:xfrm>
          <a:off x="212203" y="274582"/>
          <a:ext cx="6433594" cy="7163645"/>
        </p:xfrm>
        <a:graphic>
          <a:graphicData uri="http://schemas.openxmlformats.org/drawingml/2006/table">
            <a:tbl>
              <a:tblPr firstRow="1" bandRow="1">
                <a:tableStyleId>{5C22544A-7EE6-4342-B048-85BDC9FD1C3A}</a:tableStyleId>
              </a:tblPr>
              <a:tblGrid>
                <a:gridCol w="2521932">
                  <a:extLst>
                    <a:ext uri="{9D8B030D-6E8A-4147-A177-3AD203B41FA5}">
                      <a16:colId xmlns:a16="http://schemas.microsoft.com/office/drawing/2014/main" val="20003"/>
                    </a:ext>
                  </a:extLst>
                </a:gridCol>
                <a:gridCol w="1493176">
                  <a:extLst>
                    <a:ext uri="{9D8B030D-6E8A-4147-A177-3AD203B41FA5}">
                      <a16:colId xmlns:a16="http://schemas.microsoft.com/office/drawing/2014/main" val="20004"/>
                    </a:ext>
                  </a:extLst>
                </a:gridCol>
                <a:gridCol w="2418486">
                  <a:extLst>
                    <a:ext uri="{9D8B030D-6E8A-4147-A177-3AD203B41FA5}">
                      <a16:colId xmlns:a16="http://schemas.microsoft.com/office/drawing/2014/main" val="20005"/>
                    </a:ext>
                  </a:extLst>
                </a:gridCol>
              </a:tblGrid>
              <a:tr h="288000">
                <a:tc>
                  <a:txBody>
                    <a:bodyPr/>
                    <a:lstStyle/>
                    <a:p>
                      <a:pPr algn="ctr"/>
                      <a:r>
                        <a:rPr lang="ro-RO" sz="1000" b="0" noProof="0" dirty="0" smtClean="0">
                          <a:solidFill>
                            <a:schemeClr val="accent3">
                              <a:lumMod val="75000"/>
                            </a:schemeClr>
                          </a:solidFill>
                          <a:latin typeface="Noto Sans Med" pitchFamily="34"/>
                          <a:ea typeface="Noto Sans Med" pitchFamily="34"/>
                          <a:cs typeface="Noto Sans Med" pitchFamily="34"/>
                        </a:rPr>
                        <a:t>DENUMIREA OPERAŢIUNII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TARIF APLICAT</a:t>
                      </a: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MENŢIUNI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extLst>
                  <a:ext uri="{0D108BD9-81ED-4DB2-BD59-A6C34878D82A}">
                    <a16:rowId xmlns:a16="http://schemas.microsoft.com/office/drawing/2014/main" val="10000"/>
                  </a:ext>
                </a:extLst>
              </a:tr>
              <a:tr h="288000">
                <a:tc gridSpan="3">
                  <a:txBody>
                    <a:bodyPr/>
                    <a:lstStyle/>
                    <a:p>
                      <a:pPr algn="ctr"/>
                      <a:r>
                        <a:rPr lang="ro-RO" sz="1200" noProof="0" dirty="0" smtClean="0">
                          <a:solidFill>
                            <a:srgbClr val="000000">
                              <a:alpha val="50000"/>
                            </a:srgbClr>
                          </a:solidFill>
                          <a:latin typeface="Noto Sans Med" pitchFamily="34"/>
                          <a:ea typeface="Noto Sans Med" pitchFamily="34"/>
                          <a:cs typeface="Noto Sans Med" pitchFamily="34"/>
                        </a:rPr>
                        <a:t>ALTE COMISIOANE PRIVIND SCRISORI DE GARANŢIE</a:t>
                      </a:r>
                      <a:endParaRPr lang="ro-RO" sz="1200" noProof="0" dirty="0">
                        <a:solidFill>
                          <a:srgbClr val="000000">
                            <a:alpha val="50000"/>
                          </a:srgbClr>
                        </a:solidFill>
                        <a:latin typeface="Noto Sans Med" pitchFamily="34"/>
                        <a:ea typeface="Noto Sans Med" pitchFamily="34"/>
                        <a:cs typeface="Noto Sans Med" pitchFamily="34"/>
                      </a:endParaRPr>
                    </a:p>
                  </a:txBody>
                  <a:tcPr marL="36000" marR="36000" marT="36000" marB="36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196"/>
                      </a:srgbClr>
                    </a:solidFill>
                  </a:tcPr>
                </a:tc>
                <a:tc h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h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19"/>
                  </a:ext>
                </a:extLst>
              </a:tr>
              <a:tr h="408349">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Remiterea scrisorii de garanţie sau amendamentului primit către altă bancă</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50 USD/EUR</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operaţiune</a:t>
                      </a:r>
                      <a:endParaRPr lang="ro-RO" sz="1000" b="0" i="0" u="none" strike="noStrike" noProof="0" dirty="0" smtClean="0">
                        <a:solidFill>
                          <a:schemeClr val="accent3">
                            <a:lumMod val="75000"/>
                          </a:schemeClr>
                        </a:solidFill>
                        <a:latin typeface="Noto Sans"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02"/>
                  </a:ext>
                </a:extLst>
              </a:tr>
              <a:tr h="447668">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Verificarea semnăturilor autorizate pe scrisoare de garanţie primită de către Beneficiar</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30</a:t>
                      </a:r>
                      <a:r>
                        <a:rPr lang="ro-RO" sz="1000" b="0" i="0" u="none" strike="noStrike" baseline="0" noProof="0" dirty="0" smtClean="0">
                          <a:solidFill>
                            <a:schemeClr val="accent3">
                              <a:lumMod val="75000"/>
                            </a:schemeClr>
                          </a:solidFill>
                          <a:latin typeface="Noto Sans Med" pitchFamily="34"/>
                          <a:ea typeface="Noto Sans Med" pitchFamily="34"/>
                          <a:cs typeface="Noto Sans Med" pitchFamily="34"/>
                        </a:rPr>
                        <a:t> USD/EUR</a:t>
                      </a: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scrisoare</a:t>
                      </a:r>
                      <a:r>
                        <a:rPr lang="ro-RO" sz="1000" b="0" i="0" u="none" strike="noStrike" baseline="0" noProof="0" dirty="0" smtClean="0">
                          <a:solidFill>
                            <a:schemeClr val="accent3">
                              <a:lumMod val="75000"/>
                            </a:schemeClr>
                          </a:solidFill>
                          <a:latin typeface="Noto Sans Med" pitchFamily="34"/>
                          <a:ea typeface="Noto Sans Med" pitchFamily="34"/>
                          <a:cs typeface="Noto Sans Med" pitchFamily="34"/>
                        </a:rPr>
                        <a:t> de garanţie</a:t>
                      </a:r>
                      <a:endParaRPr lang="ro-RO" sz="1000" b="0" i="0" u="none" strike="noStrike" noProof="0" dirty="0" smtClean="0">
                        <a:solidFill>
                          <a:schemeClr val="accent3">
                            <a:lumMod val="75000"/>
                          </a:schemeClr>
                        </a:solidFill>
                        <a:latin typeface="Noto Sans" pitchFamily="34"/>
                        <a:ea typeface="Noto Sans Med" pitchFamily="34"/>
                        <a:cs typeface="Noto Sans Med" pitchFamily="34"/>
                      </a:endParaRPr>
                    </a:p>
                  </a:txBody>
                  <a:tcPr marL="108000" marR="108000" marT="108000" marB="108000" anchor="ctr">
                    <a:solidFill>
                      <a:srgbClr val="F2F2F2">
                        <a:alpha val="49804"/>
                      </a:srgbClr>
                    </a:solidFill>
                  </a:tcPr>
                </a:tc>
                <a:extLst>
                  <a:ext uri="{0D108BD9-81ED-4DB2-BD59-A6C34878D82A}">
                    <a16:rowId xmlns:a16="http://schemas.microsoft.com/office/drawing/2014/main" val="10003"/>
                  </a:ext>
                </a:extLst>
              </a:tr>
              <a:tr h="288000">
                <a:tc gridSpan="3">
                  <a:txBody>
                    <a:bodyPr/>
                    <a:lstStyle/>
                    <a:p>
                      <a:pPr algn="ctr"/>
                      <a:r>
                        <a:rPr lang="ro-RO" sz="1200" noProof="0" dirty="0" smtClean="0">
                          <a:solidFill>
                            <a:srgbClr val="000000">
                              <a:alpha val="50000"/>
                            </a:srgbClr>
                          </a:solidFill>
                          <a:latin typeface="Noto Sans Med" pitchFamily="34"/>
                          <a:ea typeface="Noto Sans Med" pitchFamily="34"/>
                          <a:cs typeface="Noto Sans Med" pitchFamily="34"/>
                        </a:rPr>
                        <a:t>ALTE SERVICII</a:t>
                      </a:r>
                      <a:endParaRPr lang="ro-RO" sz="1200" noProof="0" dirty="0">
                        <a:solidFill>
                          <a:srgbClr val="000000">
                            <a:alpha val="50000"/>
                          </a:srgbClr>
                        </a:solidFill>
                        <a:latin typeface="Noto Sans Med" pitchFamily="34"/>
                        <a:ea typeface="Noto Sans Med" pitchFamily="34"/>
                        <a:cs typeface="Noto Sans Med" pitchFamily="34"/>
                      </a:endParaRPr>
                    </a:p>
                  </a:txBody>
                  <a:tcPr marL="36000" marR="36000" marT="36000" marB="36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000"/>
                      </a:srgbClr>
                    </a:solidFill>
                  </a:tcPr>
                </a:tc>
                <a:tc h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chemeClr val="bg1">
                        <a:lumMod val="95000"/>
                      </a:schemeClr>
                    </a:solidFill>
                  </a:tcPr>
                </a:tc>
                <a:tc h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95000"/>
                      </a:schemeClr>
                    </a:solidFill>
                  </a:tcPr>
                </a:tc>
                <a:extLst>
                  <a:ext uri="{0D108BD9-81ED-4DB2-BD59-A6C34878D82A}">
                    <a16:rowId xmlns:a16="http://schemas.microsoft.com/office/drawing/2014/main" val="10009"/>
                  </a:ext>
                </a:extLst>
              </a:tr>
              <a:tr h="816005">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Emitere scrisoare de confort neangajantă</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0.10% min. 250 MDL</a:t>
                      </a:r>
                    </a:p>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max. 2,000 MDL</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care nu implică un angajament ferm din partea Băncii</a:t>
                      </a:r>
                    </a:p>
                    <a:p>
                      <a:pPr algn="l"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scrisoare, din valoarea scrisorii</a:t>
                      </a:r>
                    </a:p>
                  </a:txBody>
                  <a:tcPr marL="108000" marR="108000" marT="108000" marB="108000" anchor="ctr">
                    <a:solidFill>
                      <a:srgbClr val="F2F2F2">
                        <a:alpha val="50196"/>
                      </a:srgbClr>
                    </a:solidFill>
                  </a:tcPr>
                </a:tc>
                <a:extLst>
                  <a:ext uri="{0D108BD9-81ED-4DB2-BD59-A6C34878D82A}">
                    <a16:rowId xmlns:a16="http://schemas.microsoft.com/office/drawing/2014/main" val="10005"/>
                  </a:ext>
                </a:extLst>
              </a:tr>
              <a:tr h="364118">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Emitere scrisoare de bonitate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smtClean="0">
                          <a:solidFill>
                            <a:schemeClr val="accent3">
                              <a:lumMod val="75000"/>
                            </a:schemeClr>
                          </a:solidFill>
                          <a:latin typeface="Noto Sans Med" pitchFamily="34"/>
                          <a:ea typeface="Noto Sans Med" pitchFamily="34"/>
                          <a:cs typeface="Noto Sans Med" pitchFamily="34"/>
                        </a:rPr>
                        <a:t>250 MDL</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scrisoare</a:t>
                      </a:r>
                    </a:p>
                  </a:txBody>
                  <a:tcPr marL="108000" marR="108000" marT="108000" marB="108000" anchor="ctr">
                    <a:solidFill>
                      <a:srgbClr val="F2F2F2">
                        <a:alpha val="50196"/>
                      </a:srgbClr>
                    </a:solidFill>
                  </a:tcPr>
                </a:tc>
                <a:extLst>
                  <a:ext uri="{0D108BD9-81ED-4DB2-BD59-A6C34878D82A}">
                    <a16:rowId xmlns:a16="http://schemas.microsoft.com/office/drawing/2014/main" val="10011"/>
                  </a:ext>
                </a:extLst>
              </a:tr>
              <a:tr h="371097">
                <a:tc gridSpan="3">
                  <a:txBody>
                    <a:bodyPr/>
                    <a:lstStyle/>
                    <a:p>
                      <a:pPr algn="just"/>
                      <a:r>
                        <a:rPr lang="ro-MD" sz="900" noProof="0" dirty="0" smtClean="0">
                          <a:solidFill>
                            <a:schemeClr val="accent3">
                              <a:lumMod val="75000"/>
                            </a:schemeClr>
                          </a:solidFill>
                          <a:latin typeface="Noto Sans Med" pitchFamily="34"/>
                          <a:ea typeface="Noto Sans Med" pitchFamily="34"/>
                          <a:cs typeface="Noto Sans Med" pitchFamily="34"/>
                        </a:rPr>
                        <a:t>Comisioanele pentru transmiterea mesajelor prin SWIFT, transmiterea documentelor la extern prin poșta recomandată sau poșta rapidă, precum şi comisioanele şi spezele băncilor corespondente/ băncilor terţe se vor aplica suplimentar. </a:t>
                      </a:r>
                    </a:p>
                    <a:p>
                      <a:pPr algn="just"/>
                      <a:r>
                        <a:rPr lang="ro-MD" sz="900" noProof="0" dirty="0" smtClean="0">
                          <a:solidFill>
                            <a:schemeClr val="accent3">
                              <a:lumMod val="75000"/>
                            </a:schemeClr>
                          </a:solidFill>
                          <a:latin typeface="Noto Sans Med" pitchFamily="34"/>
                          <a:ea typeface="Noto Sans Med" pitchFamily="34"/>
                          <a:cs typeface="Noto Sans Med" pitchFamily="34"/>
                        </a:rPr>
                        <a:t>Orice alte comisioane care pot apărea în legătură cu derularea şi modificarea prevederilor contractului privind eliberarea garanției bancare, modificarea/ substituirea bunurilor </a:t>
                      </a:r>
                      <a:r>
                        <a:rPr lang="ro-MD" sz="900" noProof="0" smtClean="0">
                          <a:solidFill>
                            <a:schemeClr val="accent3">
                              <a:lumMod val="75000"/>
                            </a:schemeClr>
                          </a:solidFill>
                          <a:latin typeface="Noto Sans Med" pitchFamily="34"/>
                          <a:ea typeface="Noto Sans Med" pitchFamily="34"/>
                          <a:cs typeface="Noto Sans Med" pitchFamily="34"/>
                        </a:rPr>
                        <a:t>gajate băncii</a:t>
                      </a:r>
                      <a:r>
                        <a:rPr lang="ro-MD" sz="900" noProof="0" dirty="0" smtClean="0">
                          <a:solidFill>
                            <a:schemeClr val="accent3">
                              <a:lumMod val="75000"/>
                            </a:schemeClr>
                          </a:solidFill>
                          <a:latin typeface="Noto Sans Med" pitchFamily="34"/>
                          <a:ea typeface="Noto Sans Med" pitchFamily="34"/>
                          <a:cs typeface="Noto Sans Med" pitchFamily="34"/>
                        </a:rPr>
                        <a:t>, amenzi pentru încălcarea obligațiilor contractuale,</a:t>
                      </a:r>
                      <a:r>
                        <a:rPr lang="ro-MD" sz="900" baseline="0" noProof="0" dirty="0" smtClean="0">
                          <a:solidFill>
                            <a:schemeClr val="accent3">
                              <a:lumMod val="75000"/>
                            </a:schemeClr>
                          </a:solidFill>
                          <a:latin typeface="Noto Sans Med" pitchFamily="34"/>
                          <a:ea typeface="Noto Sans Med" pitchFamily="34"/>
                          <a:cs typeface="Noto Sans Med" pitchFamily="34"/>
                        </a:rPr>
                        <a:t> </a:t>
                      </a:r>
                      <a:r>
                        <a:rPr lang="ro-MD" sz="900" noProof="0" dirty="0" smtClean="0">
                          <a:solidFill>
                            <a:schemeClr val="accent3">
                              <a:lumMod val="75000"/>
                            </a:schemeClr>
                          </a:solidFill>
                          <a:latin typeface="Noto Sans Med" pitchFamily="34"/>
                          <a:ea typeface="Noto Sans Med" pitchFamily="34"/>
                          <a:cs typeface="Noto Sans Med" pitchFamily="34"/>
                        </a:rPr>
                        <a:t>se vor aplica suplimentar.</a:t>
                      </a:r>
                    </a:p>
                    <a:p>
                      <a:pPr algn="just"/>
                      <a:r>
                        <a:rPr lang="ro-MD" sz="900" noProof="0" dirty="0" smtClean="0">
                          <a:solidFill>
                            <a:schemeClr val="accent3">
                              <a:lumMod val="75000"/>
                            </a:schemeClr>
                          </a:solidFill>
                          <a:latin typeface="Noto Sans Med" pitchFamily="34"/>
                          <a:ea typeface="Noto Sans Med" pitchFamily="34"/>
                          <a:cs typeface="Noto Sans Med" pitchFamily="34"/>
                        </a:rPr>
                        <a:t>Pentru operațiunile documentare în alte valute se vor aplica tarifele în EUR.</a:t>
                      </a:r>
                      <a:endParaRPr lang="ro-MD" sz="9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hMerge="1">
                  <a:txBody>
                    <a:bodyPr/>
                    <a:lstStyle/>
                    <a:p>
                      <a:pPr marL="0" marR="0" indent="0" algn="ctr" defTabSz="685800" rtl="0" eaLnBrk="1" fontAlgn="ctr" latinLnBrk="0" hangingPunct="1">
                        <a:lnSpc>
                          <a:spcPct val="100000"/>
                        </a:lnSpc>
                        <a:spcBef>
                          <a:spcPts val="0"/>
                        </a:spcBef>
                        <a:spcAft>
                          <a:spcPts val="0"/>
                        </a:spcAft>
                        <a:buClrTx/>
                        <a:buSzTx/>
                        <a:buFontTx/>
                        <a:buNone/>
                        <a:tabLst/>
                        <a:defRPr/>
                      </a:pP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chemeClr val="bg1">
                        <a:lumMod val="95000"/>
                      </a:schemeClr>
                    </a:solidFill>
                  </a:tcPr>
                </a:tc>
                <a:tc hMerge="1">
                  <a:txBody>
                    <a:bodyPr/>
                    <a:lstStyle/>
                    <a:p>
                      <a:pPr marL="0" marR="0" indent="0" algn="l" defTabSz="685800" rtl="0" eaLnBrk="1" fontAlgn="ctr" latinLnBrk="0" hangingPunct="1">
                        <a:lnSpc>
                          <a:spcPct val="100000"/>
                        </a:lnSpc>
                        <a:spcBef>
                          <a:spcPts val="0"/>
                        </a:spcBef>
                        <a:spcAft>
                          <a:spcPts val="0"/>
                        </a:spcAft>
                        <a:buClrTx/>
                        <a:buSzTx/>
                        <a:buFontTx/>
                        <a:buNone/>
                        <a:tabLst/>
                        <a:defRPr/>
                      </a:pP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chemeClr val="bg1">
                        <a:lumMod val="95000"/>
                      </a:schemeClr>
                    </a:solidFill>
                  </a:tcPr>
                </a:tc>
                <a:extLst>
                  <a:ext uri="{0D108BD9-81ED-4DB2-BD59-A6C34878D82A}">
                    <a16:rowId xmlns:a16="http://schemas.microsoft.com/office/drawing/2014/main" val="10007"/>
                  </a:ext>
                </a:extLst>
              </a:tr>
              <a:tr h="324000">
                <a:tc gridSpan="3">
                  <a:txBody>
                    <a:bodyPr/>
                    <a:lstStyle/>
                    <a:p>
                      <a:pPr marL="0" marR="0" lvl="0" indent="0" algn="ctr" defTabSz="1056041" rtl="0" eaLnBrk="1" fontAlgn="auto" latinLnBrk="0" hangingPunct="1">
                        <a:lnSpc>
                          <a:spcPct val="100000"/>
                        </a:lnSpc>
                        <a:spcBef>
                          <a:spcPts val="0"/>
                        </a:spcBef>
                        <a:spcAft>
                          <a:spcPts val="0"/>
                        </a:spcAft>
                        <a:buClrTx/>
                        <a:buSzTx/>
                        <a:buFontTx/>
                        <a:buNone/>
                        <a:tabLst/>
                        <a:defRPr/>
                      </a:pPr>
                      <a:r>
                        <a:rPr lang="ro-RO" sz="1400" noProof="0" dirty="0" smtClean="0">
                          <a:solidFill>
                            <a:srgbClr val="000000">
                              <a:alpha val="50000"/>
                            </a:srgbClr>
                          </a:solidFill>
                          <a:latin typeface="Noto Sans Med" pitchFamily="34"/>
                          <a:ea typeface="Noto Sans Med" pitchFamily="34"/>
                          <a:cs typeface="Noto Sans Med" pitchFamily="34"/>
                        </a:rPr>
                        <a:t>8. CONT ESCROW</a:t>
                      </a:r>
                      <a:endParaRPr lang="ro-RO" sz="1400" noProof="0" dirty="0">
                        <a:solidFill>
                          <a:srgbClr val="000000">
                            <a:alpha val="50000"/>
                          </a:srgbClr>
                        </a:solidFill>
                        <a:latin typeface="Noto Sans Med" pitchFamily="34"/>
                        <a:ea typeface="Noto Sans Med" pitchFamily="34"/>
                        <a:cs typeface="Noto Sans Med" pitchFamily="34"/>
                      </a:endParaRPr>
                    </a:p>
                  </a:txBody>
                  <a:tcPr marL="36000" marR="36000" marT="36000" marB="36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000"/>
                      </a:srgbClr>
                    </a:solidFill>
                  </a:tcPr>
                </a:tc>
                <a:tc hMerge="1">
                  <a:txBody>
                    <a:bodyPr/>
                    <a:lstStyle/>
                    <a:p>
                      <a:pPr algn="ctr"/>
                      <a:endParaRPr lang="ru-RU" sz="1050" dirty="0">
                        <a:solidFill>
                          <a:schemeClr val="tx2">
                            <a:lumMod val="75000"/>
                          </a:schemeClr>
                        </a:solidFill>
                        <a:latin typeface="Noto Sans Med" panose="020B0602040504020204" pitchFamily="34"/>
                        <a:ea typeface="Noto Sans Med" panose="020B0602040504020204" pitchFamily="34"/>
                        <a:cs typeface="Noto Sans Med" panose="020B0602040504020204" pitchFamily="34"/>
                      </a:endParaRPr>
                    </a:p>
                  </a:txBody>
                  <a:tcPr marL="144000" marR="144000" marT="144000" marB="144000" anchor="ctr">
                    <a:lnL w="9525" cap="flat" cmpd="sng" algn="ctr">
                      <a:solidFill>
                        <a:schemeClr val="bg1"/>
                      </a:solidFill>
                      <a:prstDash val="solid"/>
                      <a:round/>
                      <a:headEnd type="none" w="med" len="med"/>
                      <a:tailEnd type="none" w="med" len="med"/>
                    </a:lnL>
                    <a:solidFill>
                      <a:schemeClr val="bg1">
                        <a:lumMod val="95000"/>
                      </a:schemeClr>
                    </a:solidFill>
                  </a:tcPr>
                </a:tc>
                <a:tc hMerge="1">
                  <a:txBody>
                    <a:bodyPr/>
                    <a:lstStyle/>
                    <a:p>
                      <a:pPr algn="ctr"/>
                      <a:endParaRPr lang="ru-RU" sz="1050" dirty="0">
                        <a:solidFill>
                          <a:schemeClr val="tx2">
                            <a:lumMod val="75000"/>
                          </a:schemeClr>
                        </a:solidFill>
                        <a:latin typeface="Noto Sans Med" panose="020B0602040504020204" pitchFamily="34"/>
                        <a:ea typeface="Noto Sans Med" panose="020B0602040504020204" pitchFamily="34"/>
                        <a:cs typeface="Noto Sans Med" panose="020B0602040504020204" pitchFamily="34"/>
                      </a:endParaRPr>
                    </a:p>
                  </a:txBody>
                  <a:tcPr marL="144000" marR="144000" marT="144000" marB="144000" anchor="ctr">
                    <a:solidFill>
                      <a:schemeClr val="bg1">
                        <a:lumMod val="95000"/>
                      </a:schemeClr>
                    </a:solidFill>
                  </a:tcPr>
                </a:tc>
                <a:extLst>
                  <a:ext uri="{0D108BD9-81ED-4DB2-BD59-A6C34878D82A}">
                    <a16:rowId xmlns:a16="http://schemas.microsoft.com/office/drawing/2014/main" val="10013"/>
                  </a:ext>
                </a:extLst>
              </a:tr>
              <a:tr h="364118">
                <a:tc>
                  <a:txBody>
                    <a:bodyPr/>
                    <a:lstStyle/>
                    <a:p>
                      <a:pPr marL="0" marR="0" indent="0" algn="just" defTabSz="685800"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Deschidere cont ESCROW</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smtClean="0">
                          <a:solidFill>
                            <a:schemeClr val="accent3">
                              <a:lumMod val="75000"/>
                            </a:schemeClr>
                          </a:solidFill>
                          <a:latin typeface="Noto Sans Med" pitchFamily="34"/>
                          <a:ea typeface="Noto Sans Med" pitchFamily="34"/>
                          <a:cs typeface="Noto Sans Med" pitchFamily="34"/>
                        </a:rPr>
                        <a:t>gratuit</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endParaRPr lang="ro-RO" sz="1000" b="0" i="0" u="none" strike="noStrike" noProof="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14"/>
                  </a:ext>
                </a:extLst>
              </a:tr>
              <a:tr h="0">
                <a:tc gridSpan="3">
                  <a:txBody>
                    <a:bodyPr/>
                    <a:lstStyle/>
                    <a:p>
                      <a:pPr marL="0" marR="0" indent="0" algn="just" defTabSz="685800"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Administrare cont ESCROW</a:t>
                      </a: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hMerge="1">
                  <a:txBody>
                    <a:bodyPr/>
                    <a:lstStyle/>
                    <a:p>
                      <a:pPr marL="0" marR="0" indent="0" algn="ctr" defTabSz="685800" rtl="0" eaLnBrk="1" fontAlgn="ctr" latinLnBrk="0" hangingPunct="1">
                        <a:lnSpc>
                          <a:spcPct val="100000"/>
                        </a:lnSpc>
                        <a:spcBef>
                          <a:spcPts val="0"/>
                        </a:spcBef>
                        <a:spcAft>
                          <a:spcPts val="0"/>
                        </a:spcAft>
                        <a:buClrTx/>
                        <a:buSzTx/>
                        <a:buFontTx/>
                        <a:buNone/>
                        <a:tabLst/>
                        <a:defRPr/>
                      </a:pPr>
                      <a:endParaRPr lang="ro-RO" sz="1000" b="0" i="0" u="none" strike="noStrike" noProof="0" dirty="0" smtClean="0">
                        <a:solidFill>
                          <a:srgbClr val="0088FF"/>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hMerge="1">
                  <a:txBody>
                    <a:bodyPr/>
                    <a:lstStyle/>
                    <a:p>
                      <a:pPr marL="0" marR="0" indent="0" algn="l" defTabSz="685800" rtl="0" eaLnBrk="1" fontAlgn="ctr" latinLnBrk="0" hangingPunct="1">
                        <a:lnSpc>
                          <a:spcPct val="100000"/>
                        </a:lnSpc>
                        <a:spcBef>
                          <a:spcPts val="0"/>
                        </a:spcBef>
                        <a:spcAft>
                          <a:spcPts val="0"/>
                        </a:spcAft>
                        <a:buClrTx/>
                        <a:buSzTx/>
                        <a:buFontTx/>
                        <a:buNone/>
                        <a:tabLst/>
                        <a:defRPr/>
                      </a:pP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10"/>
                  </a:ext>
                </a:extLst>
              </a:tr>
              <a:tr h="356743">
                <a:tc>
                  <a:txBody>
                    <a:bodyPr/>
                    <a:lstStyle/>
                    <a:p>
                      <a:pPr marL="0" marR="0" indent="0" algn="just" defTabSz="685800"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          - în monedă naţională</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0.50% </a:t>
                      </a:r>
                    </a:p>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min. 2,000 MDL </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rowSpan="2">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se aplică la valoarea contractului de cont ESCROW</a:t>
                      </a:r>
                    </a:p>
                  </a:txBody>
                  <a:tcPr marL="108000" marR="108000" marT="108000" marB="108000" anchor="ctr">
                    <a:solidFill>
                      <a:srgbClr val="F2F2F2">
                        <a:alpha val="50196"/>
                      </a:srgbClr>
                    </a:solidFill>
                  </a:tcPr>
                </a:tc>
                <a:extLst>
                  <a:ext uri="{0D108BD9-81ED-4DB2-BD59-A6C34878D82A}">
                    <a16:rowId xmlns:a16="http://schemas.microsoft.com/office/drawing/2014/main" val="10012"/>
                  </a:ext>
                </a:extLst>
              </a:tr>
              <a:tr h="253558">
                <a:tc>
                  <a:txBody>
                    <a:bodyPr/>
                    <a:lstStyle/>
                    <a:p>
                      <a:pPr marL="0" marR="0" indent="0" algn="just" defTabSz="685800" rtl="0" eaLnBrk="1" fontAlgn="auto" latinLnBrk="0" hangingPunct="1">
                        <a:lnSpc>
                          <a:spcPct val="100000"/>
                        </a:lnSpc>
                        <a:spcBef>
                          <a:spcPts val="0"/>
                        </a:spcBef>
                        <a:spcAft>
                          <a:spcPts val="0"/>
                        </a:spcAft>
                        <a:buClrTx/>
                        <a:buSzTx/>
                        <a:buFontTx/>
                        <a:buNone/>
                        <a:tabLst/>
                        <a:defRPr/>
                      </a:pPr>
                      <a:r>
                        <a:rPr lang="ro-RO" sz="1000" noProof="0" smtClean="0">
                          <a:solidFill>
                            <a:schemeClr val="accent3">
                              <a:lumMod val="75000"/>
                            </a:schemeClr>
                          </a:solidFill>
                          <a:latin typeface="Noto Sans Med" pitchFamily="34"/>
                          <a:ea typeface="Noto Sans Med" pitchFamily="34"/>
                          <a:cs typeface="Noto Sans Med" pitchFamily="34"/>
                        </a:rPr>
                        <a:t>          - în valută străină</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0.50% </a:t>
                      </a:r>
                    </a:p>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min. 100 USD/EUR</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vMerge="1">
                  <a:txBody>
                    <a:bodyPr/>
                    <a:lstStyle/>
                    <a:p>
                      <a:pPr marL="0" marR="0" indent="0" algn="l" defTabSz="685800" rtl="0" eaLnBrk="1" fontAlgn="ctr" latinLnBrk="0" hangingPunct="1">
                        <a:lnSpc>
                          <a:spcPct val="100000"/>
                        </a:lnSpc>
                        <a:spcBef>
                          <a:spcPts val="0"/>
                        </a:spcBef>
                        <a:spcAft>
                          <a:spcPts val="0"/>
                        </a:spcAft>
                        <a:buClrTx/>
                        <a:buSzTx/>
                        <a:buFontTx/>
                        <a:buNone/>
                        <a:tabLst/>
                        <a:defRPr/>
                      </a:pP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15"/>
                  </a:ext>
                </a:extLst>
              </a:tr>
              <a:tr h="364118">
                <a:tc gridSpan="3">
                  <a:txBody>
                    <a:bodyPr/>
                    <a:lstStyle/>
                    <a:p>
                      <a:pPr marL="0" marR="0" indent="0" algn="just" defTabSz="685800" rtl="0" eaLnBrk="1" fontAlgn="auto" latinLnBrk="0" hangingPunct="1">
                        <a:lnSpc>
                          <a:spcPct val="100000"/>
                        </a:lnSpc>
                        <a:spcBef>
                          <a:spcPts val="0"/>
                        </a:spcBef>
                        <a:spcAft>
                          <a:spcPts val="0"/>
                        </a:spcAft>
                        <a:buClrTx/>
                        <a:buSzTx/>
                        <a:buFontTx/>
                        <a:buNone/>
                        <a:tabLst/>
                        <a:defRPr/>
                      </a:pPr>
                      <a:r>
                        <a:rPr lang="vi-VN" sz="900" noProof="0" dirty="0" smtClean="0">
                          <a:solidFill>
                            <a:schemeClr val="accent3">
                              <a:lumMod val="75000"/>
                            </a:schemeClr>
                          </a:solidFill>
                          <a:latin typeface="Noto Sans Med" pitchFamily="34"/>
                          <a:ea typeface="Noto Sans Med" pitchFamily="34"/>
                          <a:cs typeface="Noto Sans Med" pitchFamily="34"/>
                        </a:rPr>
                        <a:t>Comisioanele pentru efectuarea plăţilor prin cont ESCROW şi orice alte comisioane care pot apărea în legătură cu derularea şi executarea contractului de cont ESCROW se vor aplica suplimentar.</a:t>
                      </a:r>
                      <a:endParaRPr lang="ro-RO" sz="900"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hMerge="1">
                  <a:txBody>
                    <a:bodyPr/>
                    <a:lstStyle/>
                    <a:p>
                      <a:pPr marL="0" marR="0" indent="0" algn="ctr" defTabSz="685800" rtl="0" eaLnBrk="1" fontAlgn="ctr" latinLnBrk="0" hangingPunct="1">
                        <a:lnSpc>
                          <a:spcPct val="100000"/>
                        </a:lnSpc>
                        <a:spcBef>
                          <a:spcPts val="0"/>
                        </a:spcBef>
                        <a:spcAft>
                          <a:spcPts val="0"/>
                        </a:spcAft>
                        <a:buClrTx/>
                        <a:buSzTx/>
                        <a:buFontTx/>
                        <a:buNone/>
                        <a:tabLst/>
                        <a:defRPr/>
                      </a:pPr>
                      <a:endParaRPr lang="ro-RO" sz="1000" b="0" i="0" u="none" strike="noStrike" noProof="0" dirty="0" smtClean="0">
                        <a:solidFill>
                          <a:srgbClr val="0088FF"/>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hMerge="1">
                  <a:txBody>
                    <a:bodyPr/>
                    <a:lstStyle/>
                    <a:p>
                      <a:pPr marL="0" marR="0" indent="0" algn="l" defTabSz="685800" rtl="0" eaLnBrk="1" fontAlgn="ctr" latinLnBrk="0" hangingPunct="1">
                        <a:lnSpc>
                          <a:spcPct val="100000"/>
                        </a:lnSpc>
                        <a:spcBef>
                          <a:spcPts val="0"/>
                        </a:spcBef>
                        <a:spcAft>
                          <a:spcPts val="0"/>
                        </a:spcAft>
                        <a:buClrTx/>
                        <a:buSzTx/>
                        <a:buFontTx/>
                        <a:buNone/>
                        <a:tabLst/>
                        <a:defRPr/>
                      </a:pP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2415246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1771533354"/>
              </p:ext>
            </p:extLst>
          </p:nvPr>
        </p:nvGraphicFramePr>
        <p:xfrm>
          <a:off x="212203" y="290342"/>
          <a:ext cx="6433594" cy="7970400"/>
        </p:xfrm>
        <a:graphic>
          <a:graphicData uri="http://schemas.openxmlformats.org/drawingml/2006/table">
            <a:tbl>
              <a:tblPr firstRow="1" bandRow="1">
                <a:tableStyleId>{5C22544A-7EE6-4342-B048-85BDC9FD1C3A}</a:tableStyleId>
              </a:tblPr>
              <a:tblGrid>
                <a:gridCol w="2521932">
                  <a:extLst>
                    <a:ext uri="{9D8B030D-6E8A-4147-A177-3AD203B41FA5}">
                      <a16:colId xmlns:a16="http://schemas.microsoft.com/office/drawing/2014/main" val="20003"/>
                    </a:ext>
                  </a:extLst>
                </a:gridCol>
                <a:gridCol w="1493176">
                  <a:extLst>
                    <a:ext uri="{9D8B030D-6E8A-4147-A177-3AD203B41FA5}">
                      <a16:colId xmlns:a16="http://schemas.microsoft.com/office/drawing/2014/main" val="20004"/>
                    </a:ext>
                  </a:extLst>
                </a:gridCol>
                <a:gridCol w="2418486">
                  <a:extLst>
                    <a:ext uri="{9D8B030D-6E8A-4147-A177-3AD203B41FA5}">
                      <a16:colId xmlns:a16="http://schemas.microsoft.com/office/drawing/2014/main" val="20005"/>
                    </a:ext>
                  </a:extLst>
                </a:gridCol>
              </a:tblGrid>
              <a:tr h="288000">
                <a:tc>
                  <a:txBody>
                    <a:bodyPr/>
                    <a:lstStyle/>
                    <a:p>
                      <a:pPr algn="ctr"/>
                      <a:r>
                        <a:rPr lang="ro-RO" sz="1000" b="0" noProof="0" dirty="0" smtClean="0">
                          <a:solidFill>
                            <a:schemeClr val="accent3">
                              <a:lumMod val="75000"/>
                            </a:schemeClr>
                          </a:solidFill>
                          <a:latin typeface="Noto Sans Med" pitchFamily="34"/>
                          <a:ea typeface="Noto Sans Med" pitchFamily="34"/>
                          <a:cs typeface="Noto Sans Med" pitchFamily="34"/>
                        </a:rPr>
                        <a:t>DENUMIREA OPERAŢIUNII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TARIF APLICAT</a:t>
                      </a: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MENŢIUNI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extLst>
                  <a:ext uri="{0D108BD9-81ED-4DB2-BD59-A6C34878D82A}">
                    <a16:rowId xmlns:a16="http://schemas.microsoft.com/office/drawing/2014/main" val="10000"/>
                  </a:ext>
                </a:extLst>
              </a:tr>
              <a:tr h="324000">
                <a:tc gridSpan="3">
                  <a:txBody>
                    <a:bodyPr/>
                    <a:lstStyle/>
                    <a:p>
                      <a:pPr marL="0" marR="0" lvl="0" indent="0" algn="ctr" defTabSz="1056041" rtl="0" eaLnBrk="1" fontAlgn="auto" latinLnBrk="0" hangingPunct="1">
                        <a:lnSpc>
                          <a:spcPct val="100000"/>
                        </a:lnSpc>
                        <a:spcBef>
                          <a:spcPts val="0"/>
                        </a:spcBef>
                        <a:spcAft>
                          <a:spcPts val="0"/>
                        </a:spcAft>
                        <a:buClrTx/>
                        <a:buSzTx/>
                        <a:buFontTx/>
                        <a:buNone/>
                        <a:tabLst/>
                        <a:defRPr/>
                      </a:pPr>
                      <a:r>
                        <a:rPr lang="ro-RO" sz="1400" noProof="0" dirty="0" smtClean="0">
                          <a:solidFill>
                            <a:srgbClr val="000000">
                              <a:alpha val="50000"/>
                            </a:srgbClr>
                          </a:solidFill>
                          <a:latin typeface="Noto Sans Med" pitchFamily="34"/>
                          <a:ea typeface="Noto Sans Med" pitchFamily="34"/>
                          <a:cs typeface="Noto Sans Med" pitchFamily="34"/>
                        </a:rPr>
                        <a:t>9. PRODUSE CREDITARE</a:t>
                      </a:r>
                      <a:endParaRPr lang="ro-RO" sz="1400" noProof="0" dirty="0">
                        <a:solidFill>
                          <a:srgbClr val="000000">
                            <a:alpha val="50000"/>
                          </a:srgbClr>
                        </a:solidFill>
                        <a:latin typeface="Noto Sans Med" pitchFamily="34"/>
                        <a:ea typeface="Noto Sans Med" pitchFamily="34"/>
                        <a:cs typeface="Noto Sans Med" pitchFamily="34"/>
                      </a:endParaRPr>
                    </a:p>
                  </a:txBody>
                  <a:tcPr marL="36000" marR="36000" marT="36000" marB="36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000"/>
                      </a:srgbClr>
                    </a:solidFill>
                  </a:tcPr>
                </a:tc>
                <a:tc hMerge="1">
                  <a:txBody>
                    <a:bodyPr/>
                    <a:lstStyle/>
                    <a:p>
                      <a:pPr algn="ctr"/>
                      <a:endParaRPr lang="ru-RU" sz="1050" dirty="0">
                        <a:solidFill>
                          <a:schemeClr val="tx2">
                            <a:lumMod val="75000"/>
                          </a:schemeClr>
                        </a:solidFill>
                        <a:latin typeface="Noto Sans Med" panose="020B0602040504020204" pitchFamily="34"/>
                        <a:ea typeface="Noto Sans Med" panose="020B0602040504020204" pitchFamily="34"/>
                        <a:cs typeface="Noto Sans Med" panose="020B0602040504020204" pitchFamily="34"/>
                      </a:endParaRPr>
                    </a:p>
                  </a:txBody>
                  <a:tcPr marL="144000" marR="144000" marT="144000" marB="144000" anchor="ctr">
                    <a:lnL w="9525" cap="flat" cmpd="sng" algn="ctr">
                      <a:solidFill>
                        <a:schemeClr val="bg1"/>
                      </a:solidFill>
                      <a:prstDash val="solid"/>
                      <a:round/>
                      <a:headEnd type="none" w="med" len="med"/>
                      <a:tailEnd type="none" w="med" len="med"/>
                    </a:lnL>
                    <a:solidFill>
                      <a:schemeClr val="bg1">
                        <a:lumMod val="95000"/>
                      </a:schemeClr>
                    </a:solidFill>
                  </a:tcPr>
                </a:tc>
                <a:tc hMerge="1">
                  <a:txBody>
                    <a:bodyPr/>
                    <a:lstStyle/>
                    <a:p>
                      <a:pPr algn="ctr"/>
                      <a:endParaRPr lang="ru-RU" sz="1050" dirty="0">
                        <a:solidFill>
                          <a:schemeClr val="tx2">
                            <a:lumMod val="75000"/>
                          </a:schemeClr>
                        </a:solidFill>
                        <a:latin typeface="Noto Sans Med" panose="020B0602040504020204" pitchFamily="34"/>
                        <a:ea typeface="Noto Sans Med" panose="020B0602040504020204" pitchFamily="34"/>
                        <a:cs typeface="Noto Sans Med" panose="020B0602040504020204" pitchFamily="34"/>
                      </a:endParaRPr>
                    </a:p>
                  </a:txBody>
                  <a:tcPr marL="144000" marR="144000" marT="144000" marB="144000" anchor="ctr">
                    <a:solidFill>
                      <a:schemeClr val="bg1">
                        <a:lumMod val="95000"/>
                      </a:schemeClr>
                    </a:solidFill>
                  </a:tcPr>
                </a:tc>
                <a:extLst>
                  <a:ext uri="{0D108BD9-81ED-4DB2-BD59-A6C34878D82A}">
                    <a16:rowId xmlns:a16="http://schemas.microsoft.com/office/drawing/2014/main" val="10001"/>
                  </a:ext>
                </a:extLst>
              </a:tr>
              <a:tr h="288000">
                <a:tc gridSpan="3">
                  <a:txBody>
                    <a:bodyPr/>
                    <a:lstStyle/>
                    <a:p>
                      <a:pPr algn="ctr"/>
                      <a:r>
                        <a:rPr lang="ro-RO" sz="1200" noProof="0" dirty="0" smtClean="0">
                          <a:solidFill>
                            <a:srgbClr val="000000">
                              <a:alpha val="50000"/>
                            </a:srgbClr>
                          </a:solidFill>
                          <a:latin typeface="Noto Sans Med" pitchFamily="34"/>
                          <a:ea typeface="Noto Sans Med" pitchFamily="34"/>
                          <a:cs typeface="Noto Sans Med" pitchFamily="34"/>
                        </a:rPr>
                        <a:t>CREDIT PENTRU CAPITAL CIRCULANT</a:t>
                      </a:r>
                      <a:endParaRPr lang="ro-RO" sz="1200" noProof="0" dirty="0">
                        <a:solidFill>
                          <a:srgbClr val="000000">
                            <a:alpha val="50000"/>
                          </a:srgbClr>
                        </a:solidFill>
                        <a:latin typeface="Noto Sans Med" pitchFamily="34"/>
                        <a:ea typeface="Noto Sans Med" pitchFamily="34"/>
                        <a:cs typeface="Noto Sans Med" pitchFamily="34"/>
                      </a:endParaRPr>
                    </a:p>
                  </a:txBody>
                  <a:tcPr marL="36000" marR="36000" marT="36000" marB="36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000"/>
                      </a:srgbClr>
                    </a:solidFill>
                  </a:tcPr>
                </a:tc>
                <a:tc hMerge="1">
                  <a:txBody>
                    <a:bodyPr/>
                    <a:lstStyle/>
                    <a:p>
                      <a:pPr algn="ctr"/>
                      <a:endParaRPr lang="ro-RO" sz="1300" noProof="0" dirty="0">
                        <a:solidFill>
                          <a:srgbClr val="0088FF"/>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chemeClr val="bg1">
                        <a:lumMod val="95000"/>
                      </a:schemeClr>
                    </a:solidFill>
                  </a:tcPr>
                </a:tc>
                <a:tc hMerge="1">
                  <a:txBody>
                    <a:bodyPr/>
                    <a:lstStyle/>
                    <a:p>
                      <a:pPr algn="l"/>
                      <a:endParaRPr lang="ro-RO" sz="1300" noProof="0" dirty="0">
                        <a:solidFill>
                          <a:srgbClr val="0088FF"/>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95000"/>
                      </a:schemeClr>
                    </a:solidFill>
                  </a:tcPr>
                </a:tc>
                <a:extLst>
                  <a:ext uri="{0D108BD9-81ED-4DB2-BD59-A6C34878D82A}">
                    <a16:rowId xmlns:a16="http://schemas.microsoft.com/office/drawing/2014/main" val="10002"/>
                  </a:ext>
                </a:extLst>
              </a:tr>
              <a:tr h="523869">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Comision de acordare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1.50%</a:t>
                      </a:r>
                      <a:endParaRPr lang="ro-RO" sz="1000" b="0" i="0" u="none" strike="noStrike" noProof="0" dirty="0">
                        <a:solidFill>
                          <a:schemeClr val="accent3">
                            <a:lumMod val="75000"/>
                          </a:schemeClr>
                        </a:solidFill>
                        <a:latin typeface="Noto Sans Med" pitchFamily="34"/>
                        <a:ea typeface="Noto Sans Med" pitchFamily="34"/>
                        <a:cs typeface="Noto Sans Med" pitchFamily="34"/>
                      </a:endParaRPr>
                    </a:p>
                  </a:txBody>
                  <a:tcPr marL="9525" marR="9525" marT="9525" marB="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se aplică la valoarea creditului aprobat</a:t>
                      </a:r>
                    </a:p>
                    <a:p>
                      <a:pPr algn="l"/>
                      <a:r>
                        <a:rPr lang="vi-VN" sz="1000" noProof="0" dirty="0" smtClean="0">
                          <a:solidFill>
                            <a:schemeClr val="accent3">
                              <a:lumMod val="75000"/>
                            </a:schemeClr>
                          </a:solidFill>
                          <a:latin typeface="Noto Sans Med" pitchFamily="34"/>
                          <a:ea typeface="Noto Sans Med" pitchFamily="34"/>
                          <a:cs typeface="Noto Sans Med" pitchFamily="34"/>
                        </a:rPr>
                        <a:t>se încasează la semnarea contractului de credit sau conform acordului</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03"/>
                  </a:ext>
                </a:extLst>
              </a:tr>
              <a:tr h="523869">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Comision </a:t>
                      </a:r>
                      <a:r>
                        <a:rPr lang="ro-RO" sz="1000" noProof="0" smtClean="0">
                          <a:solidFill>
                            <a:schemeClr val="accent3">
                              <a:lumMod val="75000"/>
                            </a:schemeClr>
                          </a:solidFill>
                          <a:latin typeface="Noto Sans Med" pitchFamily="34"/>
                          <a:ea typeface="Noto Sans Med" pitchFamily="34"/>
                          <a:cs typeface="Noto Sans Med" pitchFamily="34"/>
                        </a:rPr>
                        <a:t>de administrare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0.75%</a:t>
                      </a:r>
                      <a:endParaRPr lang="ro-RO" sz="1000" b="0" i="0" u="none" strike="noStrike" noProof="0" dirty="0">
                        <a:solidFill>
                          <a:schemeClr val="accent3">
                            <a:lumMod val="75000"/>
                          </a:schemeClr>
                        </a:solidFill>
                        <a:latin typeface="Noto Sans Med" pitchFamily="34"/>
                        <a:ea typeface="Noto Sans Med" pitchFamily="34"/>
                        <a:cs typeface="Noto Sans Med" pitchFamily="34"/>
                      </a:endParaRPr>
                    </a:p>
                  </a:txBody>
                  <a:tcPr marL="9525" marR="9525" marT="9525" marB="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se aplică anual, începând cu al 2-lea an, la soldul existent la începutul fiecărui an de utilizare a creditului</a:t>
                      </a:r>
                    </a:p>
                    <a:p>
                      <a:pPr algn="l"/>
                      <a:r>
                        <a:rPr lang="ro-RO" sz="1000" noProof="0" dirty="0" smtClean="0">
                          <a:solidFill>
                            <a:schemeClr val="accent3">
                              <a:lumMod val="75000"/>
                            </a:schemeClr>
                          </a:solidFill>
                          <a:latin typeface="Noto Sans Med" pitchFamily="34"/>
                          <a:ea typeface="Noto Sans Med" pitchFamily="34"/>
                          <a:cs typeface="Noto Sans Med" pitchFamily="34"/>
                        </a:rPr>
                        <a:t>se încasează la prima dată de plată din anul respectiv </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04"/>
                  </a:ext>
                </a:extLst>
              </a:tr>
              <a:tr h="800430">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Comision pentru rambursare anticipată</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2%</a:t>
                      </a:r>
                      <a:endParaRPr lang="ro-RO" sz="1000" b="0" i="0" u="none" strike="noStrike" noProof="0" dirty="0">
                        <a:solidFill>
                          <a:schemeClr val="accent3">
                            <a:lumMod val="75000"/>
                          </a:schemeClr>
                        </a:solidFill>
                        <a:latin typeface="Noto Sans Med" pitchFamily="34"/>
                        <a:ea typeface="Noto Sans Med" pitchFamily="34"/>
                        <a:cs typeface="Noto Sans Med" pitchFamily="34"/>
                      </a:endParaRPr>
                    </a:p>
                  </a:txBody>
                  <a:tcPr marL="9525" marR="9525" marT="9525" marB="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se aplică în cazul refinanţării creditului, la suma rambursată anticipat</a:t>
                      </a:r>
                    </a:p>
                    <a:p>
                      <a:pPr algn="l"/>
                      <a:r>
                        <a:rPr lang="ro-RO" sz="1000" noProof="0" dirty="0" smtClean="0">
                          <a:solidFill>
                            <a:schemeClr val="accent3">
                              <a:lumMod val="75000"/>
                            </a:schemeClr>
                          </a:solidFill>
                          <a:latin typeface="Noto Sans Med" pitchFamily="34"/>
                          <a:ea typeface="Noto Sans Med" pitchFamily="34"/>
                          <a:cs typeface="Noto Sans Med" pitchFamily="34"/>
                        </a:rPr>
                        <a:t>se încasează la data rambursării anticipate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05"/>
                  </a:ext>
                </a:extLst>
              </a:tr>
              <a:tr h="288000">
                <a:tc gridSpan="3">
                  <a:txBody>
                    <a:bodyPr/>
                    <a:lstStyle/>
                    <a:p>
                      <a:pPr algn="ctr"/>
                      <a:r>
                        <a:rPr lang="ro-RO" sz="1200" noProof="0" dirty="0" smtClean="0">
                          <a:solidFill>
                            <a:srgbClr val="000000">
                              <a:alpha val="50000"/>
                            </a:srgbClr>
                          </a:solidFill>
                          <a:latin typeface="Noto Sans Med" pitchFamily="34"/>
                          <a:ea typeface="Noto Sans Med" pitchFamily="34"/>
                          <a:cs typeface="Noto Sans Med" pitchFamily="34"/>
                        </a:rPr>
                        <a:t>CREDIT INVESTIŢIONAL</a:t>
                      </a:r>
                      <a:endParaRPr lang="ro-RO" sz="1200" noProof="0" dirty="0">
                        <a:solidFill>
                          <a:srgbClr val="000000">
                            <a:alpha val="50000"/>
                          </a:srgbClr>
                        </a:solidFill>
                        <a:latin typeface="Noto Sans Med" pitchFamily="34"/>
                        <a:ea typeface="Noto Sans Med" pitchFamily="34"/>
                        <a:cs typeface="Noto Sans Med" pitchFamily="34"/>
                      </a:endParaRPr>
                    </a:p>
                  </a:txBody>
                  <a:tcPr marL="36000" marR="36000" marT="36000" marB="36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000"/>
                      </a:srgbClr>
                    </a:solidFill>
                  </a:tcPr>
                </a:tc>
                <a:tc hMerge="1">
                  <a:txBody>
                    <a:bodyPr/>
                    <a:lstStyle/>
                    <a:p>
                      <a:pPr algn="ctr"/>
                      <a:endParaRPr lang="ro-RO" sz="1300" noProof="0" dirty="0">
                        <a:solidFill>
                          <a:srgbClr val="0088FF"/>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chemeClr val="bg1">
                        <a:lumMod val="95000"/>
                      </a:schemeClr>
                    </a:solidFill>
                  </a:tcPr>
                </a:tc>
                <a:tc hMerge="1">
                  <a:txBody>
                    <a:bodyPr/>
                    <a:lstStyle/>
                    <a:p>
                      <a:pPr algn="l"/>
                      <a:endParaRPr lang="ro-RO" sz="1300" noProof="0" dirty="0">
                        <a:solidFill>
                          <a:srgbClr val="0088FF"/>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95000"/>
                      </a:schemeClr>
                    </a:solidFill>
                  </a:tcPr>
                </a:tc>
                <a:extLst>
                  <a:ext uri="{0D108BD9-81ED-4DB2-BD59-A6C34878D82A}">
                    <a16:rowId xmlns:a16="http://schemas.microsoft.com/office/drawing/2014/main" val="10006"/>
                  </a:ext>
                </a:extLst>
              </a:tr>
              <a:tr h="667544">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Comision de acordare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2%</a:t>
                      </a:r>
                      <a:endParaRPr lang="ro-RO" sz="1000" b="0" i="0" u="none" strike="noStrike" noProof="0" dirty="0">
                        <a:solidFill>
                          <a:schemeClr val="accent3">
                            <a:lumMod val="75000"/>
                          </a:schemeClr>
                        </a:solidFill>
                        <a:latin typeface="Noto Sans Med" pitchFamily="34"/>
                        <a:ea typeface="Noto Sans Med" pitchFamily="34"/>
                        <a:cs typeface="Noto Sans Med" pitchFamily="34"/>
                      </a:endParaRPr>
                    </a:p>
                  </a:txBody>
                  <a:tcPr marL="9525" marR="9525" marT="9525" marB="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se aplică la valoarea creditului aprobat</a:t>
                      </a:r>
                    </a:p>
                    <a:p>
                      <a:pPr algn="l"/>
                      <a:r>
                        <a:rPr lang="vi-VN" sz="1000" noProof="0" dirty="0" smtClean="0">
                          <a:solidFill>
                            <a:schemeClr val="accent3">
                              <a:lumMod val="75000"/>
                            </a:schemeClr>
                          </a:solidFill>
                          <a:latin typeface="Noto Sans Med" pitchFamily="34"/>
                          <a:ea typeface="Noto Sans Med" pitchFamily="34"/>
                          <a:cs typeface="Noto Sans Med" pitchFamily="34"/>
                        </a:rPr>
                        <a:t>se încasează la semnarea contractului de credit sau conform acordului</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07"/>
                  </a:ext>
                </a:extLst>
              </a:tr>
              <a:tr h="667544">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Comision </a:t>
                      </a:r>
                      <a:r>
                        <a:rPr lang="ro-RO" sz="1000" noProof="0" smtClean="0">
                          <a:solidFill>
                            <a:schemeClr val="accent3">
                              <a:lumMod val="75000"/>
                            </a:schemeClr>
                          </a:solidFill>
                          <a:latin typeface="Noto Sans Med" pitchFamily="34"/>
                          <a:ea typeface="Noto Sans Med" pitchFamily="34"/>
                          <a:cs typeface="Noto Sans Med" pitchFamily="34"/>
                        </a:rPr>
                        <a:t>de administrare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1%</a:t>
                      </a:r>
                      <a:endParaRPr lang="ro-RO" sz="1000" b="0" i="0" u="none" strike="noStrike" noProof="0" dirty="0">
                        <a:solidFill>
                          <a:schemeClr val="accent3">
                            <a:lumMod val="75000"/>
                          </a:schemeClr>
                        </a:solidFill>
                        <a:latin typeface="Noto Sans Med" pitchFamily="34"/>
                        <a:ea typeface="Noto Sans Med" pitchFamily="34"/>
                        <a:cs typeface="Noto Sans Med" pitchFamily="34"/>
                      </a:endParaRPr>
                    </a:p>
                  </a:txBody>
                  <a:tcPr marL="9525" marR="9525" marT="9525" marB="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se aplică anual, începând cu al 2-lea an, la soldul existent la începutul fiecărui an de utilizare a creditului</a:t>
                      </a:r>
                    </a:p>
                    <a:p>
                      <a:pPr algn="l"/>
                      <a:r>
                        <a:rPr lang="ro-RO" sz="1000" noProof="0" dirty="0" smtClean="0">
                          <a:solidFill>
                            <a:schemeClr val="accent3">
                              <a:lumMod val="75000"/>
                            </a:schemeClr>
                          </a:solidFill>
                          <a:latin typeface="Noto Sans Med" pitchFamily="34"/>
                          <a:ea typeface="Noto Sans Med" pitchFamily="34"/>
                          <a:cs typeface="Noto Sans Med" pitchFamily="34"/>
                        </a:rPr>
                        <a:t>se încasează la prima dată de plată din anul respectiv </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08"/>
                  </a:ext>
                </a:extLst>
              </a:tr>
              <a:tr h="667544">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Comision pentru rambursare anticipată</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2%</a:t>
                      </a:r>
                      <a:endParaRPr lang="ro-RO" sz="1000" b="0" i="0" u="none" strike="noStrike" noProof="0" dirty="0">
                        <a:solidFill>
                          <a:schemeClr val="accent3">
                            <a:lumMod val="75000"/>
                          </a:schemeClr>
                        </a:solidFill>
                        <a:latin typeface="Noto Sans Med" pitchFamily="34"/>
                        <a:ea typeface="Noto Sans Med" pitchFamily="34"/>
                        <a:cs typeface="Noto Sans Med" pitchFamily="34"/>
                      </a:endParaRPr>
                    </a:p>
                  </a:txBody>
                  <a:tcPr marL="9525" marR="9525" marT="9525" marB="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se aplică în cazul refinanțării creditului, la suma rambursată anticipat</a:t>
                      </a:r>
                    </a:p>
                    <a:p>
                      <a:pPr algn="l"/>
                      <a:r>
                        <a:rPr lang="ro-RO" sz="1000" noProof="0" dirty="0" smtClean="0">
                          <a:solidFill>
                            <a:schemeClr val="accent3">
                              <a:lumMod val="75000"/>
                            </a:schemeClr>
                          </a:solidFill>
                          <a:latin typeface="Noto Sans Med" pitchFamily="34"/>
                          <a:ea typeface="Noto Sans Med" pitchFamily="34"/>
                          <a:cs typeface="Noto Sans Med" pitchFamily="34"/>
                        </a:rPr>
                        <a:t>pentru creditele acordate din resursele programului EU4Business - BERD, nu se aplică la rambursarea anticipată din contul grantului primit de la BERD, în orice alte cazuri comisionul este aplicat</a:t>
                      </a:r>
                    </a:p>
                    <a:p>
                      <a:pPr algn="l"/>
                      <a:r>
                        <a:rPr lang="ro-RO" sz="1000" noProof="0" dirty="0" smtClean="0">
                          <a:solidFill>
                            <a:schemeClr val="accent3">
                              <a:lumMod val="75000"/>
                            </a:schemeClr>
                          </a:solidFill>
                          <a:latin typeface="Noto Sans Med" pitchFamily="34"/>
                          <a:ea typeface="Noto Sans Med" pitchFamily="34"/>
                          <a:cs typeface="Noto Sans Med" pitchFamily="34"/>
                        </a:rPr>
                        <a:t>se încasează la data rambursării anticipate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415246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881291738"/>
              </p:ext>
            </p:extLst>
          </p:nvPr>
        </p:nvGraphicFramePr>
        <p:xfrm>
          <a:off x="212203" y="290342"/>
          <a:ext cx="6433594" cy="7100400"/>
        </p:xfrm>
        <a:graphic>
          <a:graphicData uri="http://schemas.openxmlformats.org/drawingml/2006/table">
            <a:tbl>
              <a:tblPr firstRow="1" bandRow="1">
                <a:tableStyleId>{5C22544A-7EE6-4342-B048-85BDC9FD1C3A}</a:tableStyleId>
              </a:tblPr>
              <a:tblGrid>
                <a:gridCol w="2593614">
                  <a:extLst>
                    <a:ext uri="{9D8B030D-6E8A-4147-A177-3AD203B41FA5}">
                      <a16:colId xmlns:a16="http://schemas.microsoft.com/office/drawing/2014/main" val="20003"/>
                    </a:ext>
                  </a:extLst>
                </a:gridCol>
                <a:gridCol w="1465813">
                  <a:extLst>
                    <a:ext uri="{9D8B030D-6E8A-4147-A177-3AD203B41FA5}">
                      <a16:colId xmlns:a16="http://schemas.microsoft.com/office/drawing/2014/main" val="20004"/>
                    </a:ext>
                  </a:extLst>
                </a:gridCol>
                <a:gridCol w="2374167">
                  <a:extLst>
                    <a:ext uri="{9D8B030D-6E8A-4147-A177-3AD203B41FA5}">
                      <a16:colId xmlns:a16="http://schemas.microsoft.com/office/drawing/2014/main" val="20005"/>
                    </a:ext>
                  </a:extLst>
                </a:gridCol>
              </a:tblGrid>
              <a:tr h="288000">
                <a:tc>
                  <a:txBody>
                    <a:bodyPr/>
                    <a:lstStyle/>
                    <a:p>
                      <a:pPr algn="ctr"/>
                      <a:r>
                        <a:rPr lang="ro-RO" sz="1000" b="0" noProof="0" dirty="0" smtClean="0">
                          <a:solidFill>
                            <a:schemeClr val="accent3">
                              <a:lumMod val="75000"/>
                            </a:schemeClr>
                          </a:solidFill>
                          <a:latin typeface="Noto Sans Med" pitchFamily="34"/>
                          <a:ea typeface="Noto Sans Med" pitchFamily="34"/>
                          <a:cs typeface="Noto Sans Med" pitchFamily="34"/>
                        </a:rPr>
                        <a:t>DENUMIREA OPERAŢIUNII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TARIF APLICAT</a:t>
                      </a: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MENŢIUNI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extLst>
                  <a:ext uri="{0D108BD9-81ED-4DB2-BD59-A6C34878D82A}">
                    <a16:rowId xmlns:a16="http://schemas.microsoft.com/office/drawing/2014/main" val="10000"/>
                  </a:ext>
                </a:extLst>
              </a:tr>
              <a:tr h="288000">
                <a:tc gridSpan="3">
                  <a:txBody>
                    <a:bodyPr/>
                    <a:lstStyle/>
                    <a:p>
                      <a:pPr algn="ctr"/>
                      <a:r>
                        <a:rPr lang="ro-RO" sz="1200" noProof="0" dirty="0" smtClean="0">
                          <a:solidFill>
                            <a:srgbClr val="000000">
                              <a:alpha val="50000"/>
                            </a:srgbClr>
                          </a:solidFill>
                          <a:latin typeface="Noto Sans Med" pitchFamily="34"/>
                          <a:ea typeface="Noto Sans Med" pitchFamily="34"/>
                          <a:cs typeface="Noto Sans Med" pitchFamily="34"/>
                        </a:rPr>
                        <a:t>LINIE DE CREDIT</a:t>
                      </a:r>
                      <a:endParaRPr lang="ro-RO" sz="1200" noProof="0" dirty="0">
                        <a:solidFill>
                          <a:srgbClr val="000000">
                            <a:alpha val="50000"/>
                          </a:srgbClr>
                        </a:solidFill>
                        <a:latin typeface="Noto Sans Med" pitchFamily="34"/>
                        <a:ea typeface="Noto Sans Med" pitchFamily="34"/>
                        <a:cs typeface="Noto Sans Med" pitchFamily="34"/>
                      </a:endParaRPr>
                    </a:p>
                  </a:txBody>
                  <a:tcPr marL="36000" marR="36000" marT="36000" marB="36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196"/>
                      </a:srgbClr>
                    </a:solidFill>
                  </a:tcPr>
                </a:tc>
                <a:tc h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alpha val="50196"/>
                      </a:srgbClr>
                    </a:solidFill>
                  </a:tcPr>
                </a:tc>
                <a:tc h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alpha val="50196"/>
                      </a:srgbClr>
                    </a:solidFill>
                  </a:tcPr>
                </a:tc>
                <a:extLst>
                  <a:ext uri="{0D108BD9-81ED-4DB2-BD59-A6C34878D82A}">
                    <a16:rowId xmlns:a16="http://schemas.microsoft.com/office/drawing/2014/main" val="10002"/>
                  </a:ext>
                </a:extLst>
              </a:tr>
              <a:tr h="668718">
                <a:tc>
                  <a:txBody>
                    <a:bodyPr/>
                    <a:lstStyle/>
                    <a:p>
                      <a:pPr marL="0" marR="0" indent="0" algn="just"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Comision de acordare</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1.50%</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alpha val="50196"/>
                      </a:srgbClr>
                    </a:solidFill>
                  </a:tcPr>
                </a:tc>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se aplică la valoarea creditului aprobat/ suplimentat</a:t>
                      </a:r>
                    </a:p>
                    <a:p>
                      <a:pPr algn="l"/>
                      <a:r>
                        <a:rPr lang="vi-VN" sz="1000" noProof="0" dirty="0" smtClean="0">
                          <a:solidFill>
                            <a:schemeClr val="accent3">
                              <a:lumMod val="75000"/>
                            </a:schemeClr>
                          </a:solidFill>
                          <a:latin typeface="Noto Sans Med" pitchFamily="34"/>
                          <a:ea typeface="Noto Sans Med" pitchFamily="34"/>
                          <a:cs typeface="Noto Sans Med" pitchFamily="34"/>
                        </a:rPr>
                        <a:t>se încasează la semnarea/ suplimentarea creditului sau conform acordului</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alpha val="50196"/>
                      </a:srgbClr>
                    </a:solidFill>
                  </a:tcPr>
                </a:tc>
                <a:extLst>
                  <a:ext uri="{0D108BD9-81ED-4DB2-BD59-A6C34878D82A}">
                    <a16:rowId xmlns:a16="http://schemas.microsoft.com/office/drawing/2014/main" val="10001"/>
                  </a:ext>
                </a:extLst>
              </a:tr>
              <a:tr h="255600">
                <a:tc>
                  <a:txBody>
                    <a:bodyPr/>
                    <a:lstStyle/>
                    <a:p>
                      <a:pPr marL="0" marR="0" indent="0" algn="just"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Comision de prelungire</a:t>
                      </a: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1%</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T w="9525" cap="flat" cmpd="sng" algn="ctr">
                      <a:solidFill>
                        <a:schemeClr val="bg1"/>
                      </a:solidFill>
                      <a:prstDash val="solid"/>
                      <a:round/>
                      <a:headEnd type="none" w="med" len="med"/>
                      <a:tailEnd type="none" w="med" len="med"/>
                    </a:lnT>
                    <a:solidFill>
                      <a:srgbClr val="F2F2F2">
                        <a:alpha val="50196"/>
                      </a:srgbClr>
                    </a:solidFill>
                  </a:tcPr>
                </a:tc>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se aplică la valoarea creditului prelungit</a:t>
                      </a:r>
                    </a:p>
                    <a:p>
                      <a:pPr algn="l"/>
                      <a:r>
                        <a:rPr lang="vi-VN" sz="1000" noProof="0" dirty="0" smtClean="0">
                          <a:solidFill>
                            <a:schemeClr val="accent3">
                              <a:lumMod val="75000"/>
                            </a:schemeClr>
                          </a:solidFill>
                          <a:latin typeface="Noto Sans Med" pitchFamily="34"/>
                          <a:ea typeface="Noto Sans Med" pitchFamily="34"/>
                          <a:cs typeface="Noto Sans Med" pitchFamily="34"/>
                        </a:rPr>
                        <a:t>se încasează la prelungirea creditului</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T w="9525" cap="flat" cmpd="sng" algn="ctr">
                      <a:solidFill>
                        <a:schemeClr val="bg1"/>
                      </a:solidFill>
                      <a:prstDash val="solid"/>
                      <a:round/>
                      <a:headEnd type="none" w="med" len="med"/>
                      <a:tailEnd type="none" w="med" len="med"/>
                    </a:lnT>
                    <a:solidFill>
                      <a:srgbClr val="F2F2F2">
                        <a:alpha val="50196"/>
                      </a:srgbClr>
                    </a:solidFill>
                  </a:tcPr>
                </a:tc>
                <a:extLst>
                  <a:ext uri="{0D108BD9-81ED-4DB2-BD59-A6C34878D82A}">
                    <a16:rowId xmlns:a16="http://schemas.microsoft.com/office/drawing/2014/main" val="10003"/>
                  </a:ext>
                </a:extLst>
              </a:tr>
              <a:tr h="255600">
                <a:tc>
                  <a:txBody>
                    <a:bodyPr/>
                    <a:lstStyle/>
                    <a:p>
                      <a:pPr marL="0" marR="0" indent="0" algn="just"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Comision de neutilizare</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2% anual</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se calculează zilnic de la suma neutilizată a creditului</a:t>
                      </a:r>
                    </a:p>
                    <a:p>
                      <a:pPr algn="l"/>
                      <a:r>
                        <a:rPr lang="vi-VN" sz="1000" noProof="0" dirty="0" smtClean="0">
                          <a:solidFill>
                            <a:schemeClr val="accent3">
                              <a:lumMod val="75000"/>
                            </a:schemeClr>
                          </a:solidFill>
                          <a:latin typeface="Noto Sans Med" pitchFamily="34"/>
                          <a:ea typeface="Noto Sans Med" pitchFamily="34"/>
                          <a:cs typeface="Noto Sans Med" pitchFamily="34"/>
                        </a:rPr>
                        <a:t>se încasează conform contractului de credit</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08"/>
                  </a:ext>
                </a:extLst>
              </a:tr>
              <a:tr h="323898">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vi-VN" sz="1000" noProof="0" dirty="0" smtClean="0">
                          <a:solidFill>
                            <a:schemeClr val="accent3">
                              <a:lumMod val="75000"/>
                            </a:schemeClr>
                          </a:solidFill>
                          <a:latin typeface="Noto Sans Med" pitchFamily="34"/>
                          <a:ea typeface="Noto Sans Med" pitchFamily="34"/>
                          <a:cs typeface="Noto Sans Med" pitchFamily="34"/>
                        </a:rPr>
                        <a:t>Comision pentru rambursare anticipată</a:t>
                      </a:r>
                      <a:endParaRPr lang="ro-RO" sz="1000"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2%</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se aplică în cazul refinanţării creditului, la suma rambursată anticipat</a:t>
                      </a:r>
                    </a:p>
                    <a:p>
                      <a:pPr algn="l"/>
                      <a:r>
                        <a:rPr lang="vi-VN" sz="1000" noProof="0" dirty="0" smtClean="0">
                          <a:solidFill>
                            <a:schemeClr val="accent3">
                              <a:lumMod val="75000"/>
                            </a:schemeClr>
                          </a:solidFill>
                          <a:latin typeface="Noto Sans Med" pitchFamily="34"/>
                          <a:ea typeface="Noto Sans Med" pitchFamily="34"/>
                          <a:cs typeface="Noto Sans Med" pitchFamily="34"/>
                        </a:rPr>
                        <a:t>se încasează la data rambursării anticipate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49804"/>
                      </a:srgbClr>
                    </a:solidFill>
                  </a:tcPr>
                </a:tc>
                <a:extLst>
                  <a:ext uri="{0D108BD9-81ED-4DB2-BD59-A6C34878D82A}">
                    <a16:rowId xmlns:a16="http://schemas.microsoft.com/office/drawing/2014/main" val="10009"/>
                  </a:ext>
                </a:extLst>
              </a:tr>
              <a:tr h="288000">
                <a:tc gridSpan="3">
                  <a:txBody>
                    <a:bodyPr/>
                    <a:lstStyle/>
                    <a:p>
                      <a:pPr algn="ctr"/>
                      <a:r>
                        <a:rPr lang="ro-RO" sz="1200" noProof="0" dirty="0" smtClean="0">
                          <a:solidFill>
                            <a:srgbClr val="000000">
                              <a:alpha val="50000"/>
                            </a:srgbClr>
                          </a:solidFill>
                          <a:latin typeface="Noto Sans Med" pitchFamily="34"/>
                          <a:ea typeface="Noto Sans Med" pitchFamily="34"/>
                          <a:cs typeface="Noto Sans Med" pitchFamily="34"/>
                        </a:rPr>
                        <a:t>OVERDRAFT</a:t>
                      </a:r>
                      <a:endParaRPr lang="ro-RO" sz="1200" noProof="0" dirty="0">
                        <a:solidFill>
                          <a:srgbClr val="000000">
                            <a:alpha val="50000"/>
                          </a:srgbClr>
                        </a:solidFill>
                        <a:latin typeface="Noto Sans Med" pitchFamily="34"/>
                        <a:ea typeface="Noto Sans Med" pitchFamily="34"/>
                        <a:cs typeface="Noto Sans Med" pitchFamily="34"/>
                      </a:endParaRPr>
                    </a:p>
                  </a:txBody>
                  <a:tcPr marL="36000" marR="36000" marT="36000" marB="36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196"/>
                      </a:srgbClr>
                    </a:solidFill>
                  </a:tcPr>
                </a:tc>
                <a:tc h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h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11"/>
                  </a:ext>
                </a:extLst>
              </a:tr>
              <a:tr h="272568">
                <a:tc>
                  <a:txBody>
                    <a:bodyPr/>
                    <a:lstStyle/>
                    <a:p>
                      <a:pPr marL="0" marR="0" indent="0" algn="just"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Comision de acordare</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1.50%</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se aplică la valoarea creditului aprobat/ suplimentat</a:t>
                      </a:r>
                    </a:p>
                    <a:p>
                      <a:pPr algn="l"/>
                      <a:r>
                        <a:rPr lang="vi-VN" sz="1000" noProof="0" dirty="0" smtClean="0">
                          <a:solidFill>
                            <a:schemeClr val="accent3">
                              <a:lumMod val="75000"/>
                            </a:schemeClr>
                          </a:solidFill>
                          <a:latin typeface="Noto Sans Med" pitchFamily="34"/>
                          <a:ea typeface="Noto Sans Med" pitchFamily="34"/>
                          <a:cs typeface="Noto Sans Med" pitchFamily="34"/>
                        </a:rPr>
                        <a:t>se încasează la semnarea/ suplimentarea creditului</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868295982"/>
                  </a:ext>
                </a:extLst>
              </a:tr>
              <a:tr h="323898">
                <a:tc>
                  <a:txBody>
                    <a:bodyPr/>
                    <a:lstStyle/>
                    <a:p>
                      <a:pPr marL="0" marR="0" indent="0" algn="just"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Comision de prelungire</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1%</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se aplică la valoarea creditului prelungit</a:t>
                      </a:r>
                    </a:p>
                    <a:p>
                      <a:pPr algn="l"/>
                      <a:r>
                        <a:rPr lang="vi-VN" sz="1000" noProof="0" dirty="0" smtClean="0">
                          <a:solidFill>
                            <a:schemeClr val="accent3">
                              <a:lumMod val="75000"/>
                            </a:schemeClr>
                          </a:solidFill>
                          <a:latin typeface="Noto Sans Med" pitchFamily="34"/>
                          <a:ea typeface="Noto Sans Med" pitchFamily="34"/>
                          <a:cs typeface="Noto Sans Med" pitchFamily="34"/>
                        </a:rPr>
                        <a:t>se încasează la prelungirea creditului</a:t>
                      </a:r>
                      <a:endParaRPr lang="ro-RO" sz="1000"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936980489"/>
                  </a:ext>
                </a:extLst>
              </a:tr>
              <a:tr h="323898">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vi-VN" sz="1000" noProof="0" dirty="0" smtClean="0">
                          <a:solidFill>
                            <a:schemeClr val="accent3">
                              <a:lumMod val="75000"/>
                            </a:schemeClr>
                          </a:solidFill>
                          <a:latin typeface="Noto Sans Med" pitchFamily="34"/>
                          <a:ea typeface="Noto Sans Med" pitchFamily="34"/>
                          <a:cs typeface="Noto Sans Med" pitchFamily="34"/>
                        </a:rPr>
                        <a:t>Comision pentru rambursare anticipată</a:t>
                      </a:r>
                      <a:endParaRPr lang="ro-RO" sz="1000"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2%</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se aplică în cazul refinanţării creditului, la suma rambursată anticipat</a:t>
                      </a:r>
                    </a:p>
                    <a:p>
                      <a:pPr algn="l"/>
                      <a:r>
                        <a:rPr lang="vi-VN" sz="1000" noProof="0" dirty="0" smtClean="0">
                          <a:solidFill>
                            <a:schemeClr val="accent3">
                              <a:lumMod val="75000"/>
                            </a:schemeClr>
                          </a:solidFill>
                          <a:latin typeface="Noto Sans Med" pitchFamily="34"/>
                          <a:ea typeface="Noto Sans Med" pitchFamily="34"/>
                          <a:cs typeface="Noto Sans Med" pitchFamily="34"/>
                        </a:rPr>
                        <a:t>se încasează la data rambursării anticipate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39815402"/>
                  </a:ext>
                </a:extLst>
              </a:tr>
            </a:tbl>
          </a:graphicData>
        </a:graphic>
      </p:graphicFrame>
    </p:spTree>
    <p:extLst>
      <p:ext uri="{BB962C8B-B14F-4D97-AF65-F5344CB8AC3E}">
        <p14:creationId xmlns:p14="http://schemas.microsoft.com/office/powerpoint/2010/main" val="241524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619152327"/>
              </p:ext>
            </p:extLst>
          </p:nvPr>
        </p:nvGraphicFramePr>
        <p:xfrm>
          <a:off x="212203" y="290342"/>
          <a:ext cx="6433594" cy="8106240"/>
        </p:xfrm>
        <a:graphic>
          <a:graphicData uri="http://schemas.openxmlformats.org/drawingml/2006/table">
            <a:tbl>
              <a:tblPr firstRow="1" bandRow="1">
                <a:tableStyleId>{5C22544A-7EE6-4342-B048-85BDC9FD1C3A}</a:tableStyleId>
              </a:tblPr>
              <a:tblGrid>
                <a:gridCol w="2593614">
                  <a:extLst>
                    <a:ext uri="{9D8B030D-6E8A-4147-A177-3AD203B41FA5}">
                      <a16:colId xmlns:a16="http://schemas.microsoft.com/office/drawing/2014/main" val="20003"/>
                    </a:ext>
                  </a:extLst>
                </a:gridCol>
                <a:gridCol w="1465813">
                  <a:extLst>
                    <a:ext uri="{9D8B030D-6E8A-4147-A177-3AD203B41FA5}">
                      <a16:colId xmlns:a16="http://schemas.microsoft.com/office/drawing/2014/main" val="20004"/>
                    </a:ext>
                  </a:extLst>
                </a:gridCol>
                <a:gridCol w="2374167">
                  <a:extLst>
                    <a:ext uri="{9D8B030D-6E8A-4147-A177-3AD203B41FA5}">
                      <a16:colId xmlns:a16="http://schemas.microsoft.com/office/drawing/2014/main" val="20005"/>
                    </a:ext>
                  </a:extLst>
                </a:gridCol>
              </a:tblGrid>
              <a:tr h="288000">
                <a:tc>
                  <a:txBody>
                    <a:bodyPr/>
                    <a:lstStyle/>
                    <a:p>
                      <a:pPr algn="ctr"/>
                      <a:r>
                        <a:rPr lang="ro-RO" sz="1000" b="0" noProof="0" dirty="0" smtClean="0">
                          <a:solidFill>
                            <a:schemeClr val="accent3">
                              <a:lumMod val="75000"/>
                            </a:schemeClr>
                          </a:solidFill>
                          <a:latin typeface="Noto Sans Med" pitchFamily="34"/>
                          <a:ea typeface="Noto Sans Med" pitchFamily="34"/>
                          <a:cs typeface="Noto Sans Med" pitchFamily="34"/>
                        </a:rPr>
                        <a:t>DENUMIREA OPERAŢIUNII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TARIF APLICAT</a:t>
                      </a: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MENŢIUNI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extLst>
                  <a:ext uri="{0D108BD9-81ED-4DB2-BD59-A6C34878D82A}">
                    <a16:rowId xmlns:a16="http://schemas.microsoft.com/office/drawing/2014/main" val="10000"/>
                  </a:ext>
                </a:extLst>
              </a:tr>
              <a:tr h="288000">
                <a:tc gridSpan="3">
                  <a:txBody>
                    <a:bodyPr/>
                    <a:lstStyle/>
                    <a:p>
                      <a:pPr marL="0" algn="ctr" defTabSz="685800" rtl="0" eaLnBrk="1" latinLnBrk="0" hangingPunct="1"/>
                      <a:r>
                        <a:rPr lang="ro-RO" sz="1200" kern="1200" noProof="0" dirty="0" smtClean="0">
                          <a:solidFill>
                            <a:srgbClr val="000000">
                              <a:alpha val="50000"/>
                            </a:srgbClr>
                          </a:solidFill>
                          <a:latin typeface="Noto Sans Med" pitchFamily="34"/>
                          <a:ea typeface="Noto Sans Med" pitchFamily="34"/>
                          <a:cs typeface="Noto Sans Med" pitchFamily="34"/>
                        </a:rPr>
                        <a:t>CREDIT DIN RESURSELE PROIECTELOR ADMINISTRATE DE IP OGPAE (DLC)</a:t>
                      </a:r>
                      <a:endParaRPr lang="ro-RO" sz="1200" kern="1200" noProof="0" dirty="0">
                        <a:solidFill>
                          <a:srgbClr val="000000">
                            <a:alpha val="50000"/>
                          </a:srgbClr>
                        </a:solidFill>
                        <a:latin typeface="Noto Sans Med" pitchFamily="34"/>
                        <a:ea typeface="Noto Sans Med" pitchFamily="34"/>
                        <a:cs typeface="Noto Sans Med" pitchFamily="34"/>
                      </a:endParaRPr>
                    </a:p>
                  </a:txBody>
                  <a:tcPr marL="36000" marR="36000" marT="36000" marB="36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000"/>
                      </a:srgbClr>
                    </a:solidFill>
                  </a:tcPr>
                </a:tc>
                <a:tc h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chemeClr val="bg1">
                        <a:lumMod val="95000"/>
                      </a:schemeClr>
                    </a:solidFill>
                  </a:tcPr>
                </a:tc>
                <a:tc h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95000"/>
                      </a:schemeClr>
                    </a:solidFill>
                  </a:tcPr>
                </a:tc>
                <a:extLst>
                  <a:ext uri="{0D108BD9-81ED-4DB2-BD59-A6C34878D82A}">
                    <a16:rowId xmlns:a16="http://schemas.microsoft.com/office/drawing/2014/main" val="10006"/>
                  </a:ext>
                </a:extLst>
              </a:tr>
              <a:tr h="323898">
                <a:tc>
                  <a:txBody>
                    <a:bodyPr/>
                    <a:lstStyle/>
                    <a:p>
                      <a:pPr marL="0" marR="0" indent="0" algn="just"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Comision de acordare</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0.50%</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se aplică la valoarea creditului</a:t>
                      </a:r>
                      <a:r>
                        <a:rPr lang="ro-RO" sz="1000" noProof="0" dirty="0" smtClean="0">
                          <a:solidFill>
                            <a:schemeClr val="accent3">
                              <a:lumMod val="75000"/>
                            </a:schemeClr>
                          </a:solidFill>
                          <a:latin typeface="Noto Sans Med" pitchFamily="34"/>
                          <a:ea typeface="Noto Sans Med" pitchFamily="34"/>
                          <a:cs typeface="Noto Sans Med" pitchFamily="34"/>
                        </a:rPr>
                        <a:t>*</a:t>
                      </a:r>
                      <a:r>
                        <a:rPr lang="vi-VN" sz="1000" noProof="0" dirty="0" smtClean="0">
                          <a:solidFill>
                            <a:schemeClr val="accent3">
                              <a:lumMod val="75000"/>
                            </a:schemeClr>
                          </a:solidFill>
                          <a:latin typeface="Noto Sans Med" pitchFamily="34"/>
                          <a:ea typeface="Noto Sans Med" pitchFamily="34"/>
                          <a:cs typeface="Noto Sans Med" pitchFamily="34"/>
                        </a:rPr>
                        <a:t> aprobat</a:t>
                      </a:r>
                    </a:p>
                    <a:p>
                      <a:pPr algn="l"/>
                      <a:r>
                        <a:rPr lang="vi-VN" sz="1000" noProof="0" dirty="0" smtClean="0">
                          <a:solidFill>
                            <a:schemeClr val="accent3">
                              <a:lumMod val="75000"/>
                            </a:schemeClr>
                          </a:solidFill>
                          <a:latin typeface="Noto Sans Med" pitchFamily="34"/>
                          <a:ea typeface="Noto Sans Med" pitchFamily="34"/>
                          <a:cs typeface="Noto Sans Med" pitchFamily="34"/>
                        </a:rPr>
                        <a:t>se încasează la semnarea contractului de credit</a:t>
                      </a:r>
                      <a:endParaRPr lang="ro-RO" sz="1000" noProof="0" dirty="0" smtClean="0">
                        <a:solidFill>
                          <a:schemeClr val="accent3">
                            <a:lumMod val="75000"/>
                          </a:schemeClr>
                        </a:solidFill>
                        <a:latin typeface="Noto Sans Med" pitchFamily="34"/>
                        <a:ea typeface="Noto Sans Med" pitchFamily="34"/>
                        <a:cs typeface="Noto Sans Med" pitchFamily="34"/>
                      </a:endParaRPr>
                    </a:p>
                    <a:p>
                      <a:pPr algn="l"/>
                      <a:r>
                        <a:rPr lang="vi-VN" sz="1000" noProof="0" dirty="0" smtClean="0">
                          <a:solidFill>
                            <a:schemeClr val="accent3">
                              <a:lumMod val="75000"/>
                            </a:schemeClr>
                          </a:solidFill>
                          <a:latin typeface="Noto Sans Med" pitchFamily="34"/>
                          <a:ea typeface="Noto Sans Med" pitchFamily="34"/>
                          <a:cs typeface="Noto Sans Med" pitchFamily="34"/>
                        </a:rPr>
                        <a:t>*partea creditului finanţată din fondurile CEB (în cadrul proiectului COVID-19 Răspuns de </a:t>
                      </a:r>
                      <a:r>
                        <a:rPr lang="ro-RO" sz="1000" noProof="0" dirty="0" smtClean="0">
                          <a:solidFill>
                            <a:schemeClr val="accent3">
                              <a:lumMod val="75000"/>
                            </a:schemeClr>
                          </a:solidFill>
                          <a:latin typeface="Noto Sans Med" pitchFamily="34"/>
                          <a:ea typeface="Noto Sans Med" pitchFamily="34"/>
                          <a:cs typeface="Noto Sans Med" pitchFamily="34"/>
                        </a:rPr>
                        <a:t>U</a:t>
                      </a:r>
                      <a:r>
                        <a:rPr lang="vi-VN" sz="1000" noProof="0" dirty="0" smtClean="0">
                          <a:solidFill>
                            <a:schemeClr val="accent3">
                              <a:lumMod val="75000"/>
                            </a:schemeClr>
                          </a:solidFill>
                          <a:latin typeface="Noto Sans Med" pitchFamily="34"/>
                          <a:ea typeface="Noto Sans Med" pitchFamily="34"/>
                          <a:cs typeface="Noto Sans Med" pitchFamily="34"/>
                        </a:rPr>
                        <a:t>rgenţă şi Suport pentru </a:t>
                      </a:r>
                      <a:r>
                        <a:rPr lang="en-US" sz="1000" noProof="0" dirty="0" smtClean="0">
                          <a:solidFill>
                            <a:schemeClr val="accent3">
                              <a:lumMod val="75000"/>
                            </a:schemeClr>
                          </a:solidFill>
                          <a:latin typeface="Noto Sans Med" pitchFamily="34"/>
                          <a:ea typeface="Noto Sans Med" pitchFamily="34"/>
                          <a:cs typeface="Noto Sans Med" pitchFamily="34"/>
                        </a:rPr>
                        <a:t>I</a:t>
                      </a:r>
                      <a:r>
                        <a:rPr lang="vi-VN" sz="1000" noProof="0" dirty="0" smtClean="0">
                          <a:solidFill>
                            <a:schemeClr val="accent3">
                              <a:lumMod val="75000"/>
                            </a:schemeClr>
                          </a:solidFill>
                          <a:latin typeface="Noto Sans Med" pitchFamily="34"/>
                          <a:ea typeface="Noto Sans Med" pitchFamily="34"/>
                          <a:cs typeface="Noto Sans Med" pitchFamily="34"/>
                        </a:rPr>
                        <a:t>MMM)</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07"/>
                  </a:ext>
                </a:extLst>
              </a:tr>
              <a:tr h="323898">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vi-VN" sz="1000" noProof="0" dirty="0" smtClean="0">
                          <a:solidFill>
                            <a:schemeClr val="accent3">
                              <a:lumMod val="75000"/>
                            </a:schemeClr>
                          </a:solidFill>
                          <a:latin typeface="Noto Sans Med" pitchFamily="34"/>
                          <a:ea typeface="Noto Sans Med" pitchFamily="34"/>
                          <a:cs typeface="Noto Sans Med" pitchFamily="34"/>
                        </a:rPr>
                        <a:t>Comision pentru rambursare anticipată</a:t>
                      </a:r>
                      <a:endParaRPr lang="ro-RO" sz="1000"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1%</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se aplică în cazul refinanţării creditului, la suma rambursată anticipat</a:t>
                      </a:r>
                    </a:p>
                    <a:p>
                      <a:pPr algn="l"/>
                      <a:r>
                        <a:rPr lang="vi-VN" sz="1000" noProof="0" dirty="0" smtClean="0">
                          <a:solidFill>
                            <a:schemeClr val="accent3">
                              <a:lumMod val="75000"/>
                            </a:schemeClr>
                          </a:solidFill>
                          <a:latin typeface="Noto Sans Med" pitchFamily="34"/>
                          <a:ea typeface="Noto Sans Med" pitchFamily="34"/>
                          <a:cs typeface="Noto Sans Med" pitchFamily="34"/>
                        </a:rPr>
                        <a:t>se încasează la data rambursării anticipate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08"/>
                  </a:ext>
                </a:extLst>
              </a:tr>
              <a:tr h="288000">
                <a:tc gridSpan="3">
                  <a:txBody>
                    <a:bodyPr/>
                    <a:lstStyle/>
                    <a:p>
                      <a:pPr marL="0" algn="ctr" defTabSz="685800" rtl="0" eaLnBrk="1" latinLnBrk="0" hangingPunct="1"/>
                      <a:r>
                        <a:rPr lang="ro-RO" sz="1200" kern="1200" noProof="0" dirty="0" smtClean="0">
                          <a:solidFill>
                            <a:srgbClr val="000000">
                              <a:alpha val="50000"/>
                            </a:srgbClr>
                          </a:solidFill>
                          <a:latin typeface="Noto Sans Med" pitchFamily="34"/>
                          <a:ea typeface="Noto Sans Med" pitchFamily="34"/>
                          <a:cs typeface="Noto Sans Med" pitchFamily="34"/>
                        </a:rPr>
                        <a:t>CREDIT DIN</a:t>
                      </a:r>
                      <a:r>
                        <a:rPr lang="ro-RO" sz="1200" kern="1200" baseline="0" noProof="0" dirty="0" smtClean="0">
                          <a:solidFill>
                            <a:srgbClr val="000000">
                              <a:alpha val="50000"/>
                            </a:srgbClr>
                          </a:solidFill>
                          <a:latin typeface="Noto Sans Med" pitchFamily="34"/>
                          <a:ea typeface="Noto Sans Med" pitchFamily="34"/>
                          <a:cs typeface="Noto Sans Med" pitchFamily="34"/>
                        </a:rPr>
                        <a:t> PROGRAMUL 373</a:t>
                      </a:r>
                      <a:endParaRPr lang="ro-RO" sz="1200" kern="1200" noProof="0" dirty="0">
                        <a:solidFill>
                          <a:srgbClr val="000000">
                            <a:alpha val="50000"/>
                          </a:srgbClr>
                        </a:solidFill>
                        <a:latin typeface="Noto Sans Med" pitchFamily="34"/>
                        <a:ea typeface="Noto Sans Med" pitchFamily="34"/>
                        <a:cs typeface="Noto Sans Med" pitchFamily="34"/>
                      </a:endParaRPr>
                    </a:p>
                  </a:txBody>
                  <a:tcPr marL="36000" marR="36000" marT="36000" marB="36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196"/>
                      </a:srgbClr>
                    </a:solidFill>
                  </a:tcPr>
                </a:tc>
                <a:tc h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h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04"/>
                  </a:ext>
                </a:extLst>
              </a:tr>
              <a:tr h="323898">
                <a:tc>
                  <a:txBody>
                    <a:bodyPr/>
                    <a:lstStyle/>
                    <a:p>
                      <a:pPr marL="0" marR="0" indent="0" algn="just"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Comision de acordare</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0.50%</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se aplică la valoarea creditului aprobat</a:t>
                      </a:r>
                    </a:p>
                    <a:p>
                      <a:pPr algn="l"/>
                      <a:r>
                        <a:rPr lang="vi-VN" sz="1000" noProof="0" dirty="0" smtClean="0">
                          <a:solidFill>
                            <a:schemeClr val="accent3">
                              <a:lumMod val="75000"/>
                            </a:schemeClr>
                          </a:solidFill>
                          <a:latin typeface="Noto Sans Med" pitchFamily="34"/>
                          <a:ea typeface="Noto Sans Med" pitchFamily="34"/>
                          <a:cs typeface="Noto Sans Med" pitchFamily="34"/>
                        </a:rPr>
                        <a:t>se încasează la semnarea contractului de credit</a:t>
                      </a:r>
                      <a:endParaRPr lang="ro-RO" sz="1000"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05"/>
                  </a:ext>
                </a:extLst>
              </a:tr>
              <a:tr h="255600">
                <a:tc gridSpan="3">
                  <a:txBody>
                    <a:bodyPr/>
                    <a:lstStyle/>
                    <a:p>
                      <a:pPr marL="0" marR="0" indent="0" algn="ctr" defTabSz="1219003" rtl="0" eaLnBrk="1" fontAlgn="auto" latinLnBrk="0" hangingPunct="1">
                        <a:lnSpc>
                          <a:spcPct val="100000"/>
                        </a:lnSpc>
                        <a:spcBef>
                          <a:spcPts val="0"/>
                        </a:spcBef>
                        <a:spcAft>
                          <a:spcPts val="0"/>
                        </a:spcAft>
                        <a:buClrTx/>
                        <a:buSzTx/>
                        <a:buFontTx/>
                        <a:buNone/>
                        <a:tabLst/>
                        <a:defRPr/>
                      </a:pPr>
                      <a:r>
                        <a:rPr lang="vi-VN" sz="1200" noProof="0" dirty="0" smtClean="0">
                          <a:solidFill>
                            <a:srgbClr val="000000">
                              <a:alpha val="50000"/>
                            </a:srgbClr>
                          </a:solidFill>
                          <a:latin typeface="Noto Sans Med" pitchFamily="34"/>
                          <a:ea typeface="Noto Sans Med" pitchFamily="34"/>
                          <a:cs typeface="Noto Sans Med" pitchFamily="34"/>
                        </a:rPr>
                        <a:t>PRODUSE CREDITARE PENTRU IMM*</a:t>
                      </a:r>
                    </a:p>
                    <a:p>
                      <a:pPr marL="0" marR="0" indent="0" algn="ctr" defTabSz="1219003" rtl="0" eaLnBrk="1" fontAlgn="auto" latinLnBrk="0" hangingPunct="1">
                        <a:lnSpc>
                          <a:spcPct val="100000"/>
                        </a:lnSpc>
                        <a:spcBef>
                          <a:spcPts val="0"/>
                        </a:spcBef>
                        <a:spcAft>
                          <a:spcPts val="0"/>
                        </a:spcAft>
                        <a:buClrTx/>
                        <a:buSzTx/>
                        <a:buFontTx/>
                        <a:buNone/>
                        <a:tabLst/>
                        <a:defRPr/>
                      </a:pPr>
                      <a:r>
                        <a:rPr lang="vi-VN" sz="1000" noProof="0" dirty="0" smtClean="0">
                          <a:solidFill>
                            <a:srgbClr val="000000">
                              <a:alpha val="50000"/>
                            </a:srgbClr>
                          </a:solidFill>
                          <a:latin typeface="Noto Sans Med" pitchFamily="34"/>
                          <a:ea typeface="Noto Sans Med" pitchFamily="34"/>
                          <a:cs typeface="Noto Sans Med" pitchFamily="34"/>
                        </a:rPr>
                        <a:t>*Persoane Juridice care sunt încadraţi în categoria comercială client IMM </a:t>
                      </a:r>
                      <a:endParaRPr lang="en-US" sz="1000" noProof="0" dirty="0" smtClean="0">
                        <a:solidFill>
                          <a:srgbClr val="000000">
                            <a:alpha val="50000"/>
                          </a:srgbClr>
                        </a:solidFill>
                        <a:latin typeface="Noto Sans Med" pitchFamily="34"/>
                        <a:ea typeface="Noto Sans Med" pitchFamily="34"/>
                        <a:cs typeface="Noto Sans Med" pitchFamily="34"/>
                      </a:endParaRPr>
                    </a:p>
                    <a:p>
                      <a:pPr marL="0" marR="0" indent="0" algn="ctr" defTabSz="1219003" rtl="0" eaLnBrk="1" fontAlgn="auto" latinLnBrk="0" hangingPunct="1">
                        <a:lnSpc>
                          <a:spcPct val="100000"/>
                        </a:lnSpc>
                        <a:spcBef>
                          <a:spcPts val="0"/>
                        </a:spcBef>
                        <a:spcAft>
                          <a:spcPts val="0"/>
                        </a:spcAft>
                        <a:buClrTx/>
                        <a:buSzTx/>
                        <a:buFontTx/>
                        <a:buNone/>
                        <a:tabLst/>
                        <a:defRPr/>
                      </a:pPr>
                      <a:r>
                        <a:rPr lang="vi-VN" sz="1000" noProof="0" dirty="0" smtClean="0">
                          <a:solidFill>
                            <a:srgbClr val="000000">
                              <a:alpha val="50000"/>
                            </a:srgbClr>
                          </a:solidFill>
                          <a:latin typeface="Noto Sans Med" pitchFamily="34"/>
                          <a:ea typeface="Noto Sans Med" pitchFamily="34"/>
                          <a:cs typeface="Noto Sans Med" pitchFamily="34"/>
                        </a:rPr>
                        <a:t>conform criteriilor stabilite de Bancă</a:t>
                      </a:r>
                      <a:endParaRPr lang="ro-RO" sz="1000" noProof="0" dirty="0" smtClean="0">
                        <a:solidFill>
                          <a:srgbClr val="000000">
                            <a:alpha val="50000"/>
                          </a:srgbClr>
                        </a:solidFill>
                        <a:latin typeface="Noto Sans Med" pitchFamily="34"/>
                        <a:ea typeface="Noto Sans Med" pitchFamily="34"/>
                        <a:cs typeface="Noto Sans Med" pitchFamily="34"/>
                      </a:endParaRPr>
                    </a:p>
                  </a:txBody>
                  <a:tcPr marL="72000" marR="72000" marT="72000" marB="72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000"/>
                      </a:srgbClr>
                    </a:solidFill>
                  </a:tcPr>
                </a:tc>
                <a:tc hMerge="1">
                  <a:txBody>
                    <a:bodyPr/>
                    <a:lstStyle/>
                    <a:p>
                      <a:endParaRPr lang="en-US"/>
                    </a:p>
                  </a:txBody>
                  <a:tcPr>
                    <a:lnL w="9525" cap="flat" cmpd="sng" algn="ctr">
                      <a:solidFill>
                        <a:schemeClr val="bg1"/>
                      </a:solidFill>
                      <a:prstDash val="solid"/>
                      <a:round/>
                      <a:headEnd type="none" w="med" len="med"/>
                      <a:tailEnd type="none" w="med" len="med"/>
                    </a:lnL>
                    <a:solidFill>
                      <a:schemeClr val="bg1">
                        <a:lumMod val="95000"/>
                      </a:schemeClr>
                    </a:solidFill>
                  </a:tcPr>
                </a:tc>
                <a:tc hMerge="1">
                  <a:txBody>
                    <a:bodyPr/>
                    <a:lstStyle/>
                    <a:p>
                      <a:endParaRPr lang="en-US"/>
                    </a:p>
                  </a:txBody>
                  <a:tcPr>
                    <a:solidFill>
                      <a:schemeClr val="bg1">
                        <a:lumMod val="95000"/>
                      </a:schemeClr>
                    </a:solidFill>
                  </a:tcPr>
                </a:tc>
                <a:extLst>
                  <a:ext uri="{0D108BD9-81ED-4DB2-BD59-A6C34878D82A}">
                    <a16:rowId xmlns:a16="http://schemas.microsoft.com/office/drawing/2014/main" val="10010"/>
                  </a:ext>
                </a:extLst>
              </a:tr>
              <a:tr h="255600">
                <a:tc gridSpan="3">
                  <a:txBody>
                    <a:bodyPr/>
                    <a:lstStyle/>
                    <a:p>
                      <a:pPr marL="0" marR="0" indent="0" algn="ctr" defTabSz="1219003" rtl="0" eaLnBrk="1" fontAlgn="auto" latinLnBrk="0" hangingPunct="1">
                        <a:lnSpc>
                          <a:spcPct val="100000"/>
                        </a:lnSpc>
                        <a:spcBef>
                          <a:spcPts val="0"/>
                        </a:spcBef>
                        <a:spcAft>
                          <a:spcPts val="0"/>
                        </a:spcAft>
                        <a:buClrTx/>
                        <a:buSzTx/>
                        <a:buFontTx/>
                        <a:buNone/>
                        <a:tabLst/>
                        <a:defRPr/>
                      </a:pPr>
                      <a:r>
                        <a:rPr lang="ro-RO" sz="1200" noProof="0" dirty="0" smtClean="0">
                          <a:solidFill>
                            <a:srgbClr val="000000">
                              <a:alpha val="50000"/>
                            </a:srgbClr>
                          </a:solidFill>
                          <a:latin typeface="Noto Sans Med" pitchFamily="34"/>
                          <a:ea typeface="Noto Sans Med" pitchFamily="34"/>
                          <a:cs typeface="Noto Sans Med" pitchFamily="34"/>
                        </a:rPr>
                        <a:t>CREDIT ORDINAR FĂRĂ GARANȚII MATERIALE </a:t>
                      </a:r>
                    </a:p>
                    <a:p>
                      <a:pPr marL="0" marR="0" indent="0" algn="ctr" defTabSz="1219003" rtl="0" eaLnBrk="1" fontAlgn="auto" latinLnBrk="0" hangingPunct="1">
                        <a:lnSpc>
                          <a:spcPct val="100000"/>
                        </a:lnSpc>
                        <a:spcBef>
                          <a:spcPts val="0"/>
                        </a:spcBef>
                        <a:spcAft>
                          <a:spcPts val="0"/>
                        </a:spcAft>
                        <a:buClrTx/>
                        <a:buSzTx/>
                        <a:buFontTx/>
                        <a:buNone/>
                        <a:tabLst/>
                        <a:defRPr/>
                      </a:pPr>
                      <a:r>
                        <a:rPr lang="ro-RO" sz="1200" noProof="0" dirty="0" smtClean="0">
                          <a:solidFill>
                            <a:srgbClr val="000000">
                              <a:alpha val="50000"/>
                            </a:srgbClr>
                          </a:solidFill>
                          <a:latin typeface="Noto Sans Med" pitchFamily="34"/>
                          <a:ea typeface="Noto Sans Med" pitchFamily="34"/>
                          <a:cs typeface="Noto Sans Med" pitchFamily="34"/>
                        </a:rPr>
                        <a:t>PENTRU NEVOI NENOMINALIZATE</a:t>
                      </a:r>
                    </a:p>
                  </a:txBody>
                  <a:tcPr marL="36000" marR="36000" marT="36000" marB="36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000"/>
                      </a:srgbClr>
                    </a:solidFill>
                  </a:tcPr>
                </a:tc>
                <a:tc h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tc>
                <a:tc h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tc>
                <a:extLst>
                  <a:ext uri="{0D108BD9-81ED-4DB2-BD59-A6C34878D82A}">
                    <a16:rowId xmlns:a16="http://schemas.microsoft.com/office/drawing/2014/main" val="10009"/>
                  </a:ext>
                </a:extLst>
              </a:tr>
              <a:tr h="276660">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Comision de acordare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1.50%</a:t>
                      </a:r>
                      <a:endParaRPr lang="ro-RO" sz="1000" b="0" i="0" u="none" strike="noStrike" noProof="0" dirty="0">
                        <a:solidFill>
                          <a:schemeClr val="accent3">
                            <a:lumMod val="75000"/>
                          </a:schemeClr>
                        </a:solidFill>
                        <a:latin typeface="Noto Sans Med" pitchFamily="34"/>
                        <a:ea typeface="Noto Sans Med" pitchFamily="34"/>
                        <a:cs typeface="Noto Sans Med" pitchFamily="34"/>
                      </a:endParaRPr>
                    </a:p>
                  </a:txBody>
                  <a:tcPr marL="9525" marR="9525" marT="9525" marB="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se aplică la valoarea creditului aprobat</a:t>
                      </a:r>
                    </a:p>
                    <a:p>
                      <a:pPr algn="l"/>
                      <a:r>
                        <a:rPr lang="vi-VN" sz="1000" noProof="0" dirty="0" smtClean="0">
                          <a:solidFill>
                            <a:schemeClr val="accent3">
                              <a:lumMod val="75000"/>
                            </a:schemeClr>
                          </a:solidFill>
                          <a:latin typeface="Noto Sans Med" pitchFamily="34"/>
                          <a:ea typeface="Noto Sans Med" pitchFamily="34"/>
                          <a:cs typeface="Noto Sans Med" pitchFamily="34"/>
                        </a:rPr>
                        <a:t>se încasează la semnarea contractului de credit</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11"/>
                  </a:ext>
                </a:extLst>
              </a:tr>
              <a:tr h="323898">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Comision de administrare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0.50%</a:t>
                      </a:r>
                      <a:endParaRPr lang="ro-RO" sz="1000" b="0" i="0" u="none" strike="noStrike" noProof="0" dirty="0">
                        <a:solidFill>
                          <a:schemeClr val="accent3">
                            <a:lumMod val="75000"/>
                          </a:schemeClr>
                        </a:solidFill>
                        <a:latin typeface="Noto Sans Med" pitchFamily="34"/>
                        <a:ea typeface="Noto Sans Med" pitchFamily="34"/>
                        <a:cs typeface="Noto Sans Med" pitchFamily="34"/>
                      </a:endParaRPr>
                    </a:p>
                  </a:txBody>
                  <a:tcPr marL="9525" marR="9525" marT="9525" marB="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se aplică anual, începând cu al 2-lea an, la soldul existent la începutul fiecărui an de utilizare a creditului</a:t>
                      </a:r>
                    </a:p>
                    <a:p>
                      <a:pPr algn="l"/>
                      <a:r>
                        <a:rPr lang="ro-RO" sz="1000" noProof="0" dirty="0" smtClean="0">
                          <a:solidFill>
                            <a:schemeClr val="accent3">
                              <a:lumMod val="75000"/>
                            </a:schemeClr>
                          </a:solidFill>
                          <a:latin typeface="Noto Sans Med" pitchFamily="34"/>
                          <a:ea typeface="Noto Sans Med" pitchFamily="34"/>
                          <a:cs typeface="Noto Sans Med" pitchFamily="34"/>
                        </a:rPr>
                        <a:t>se încasează la prima dată de plată din anul respectiv </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12"/>
                  </a:ext>
                </a:extLst>
              </a:tr>
              <a:tr h="323898">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Comision pentru rambursare anticipată</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2%</a:t>
                      </a:r>
                      <a:endParaRPr lang="ro-RO" sz="1000" b="0" i="0" u="none" strike="noStrike" noProof="0" dirty="0">
                        <a:solidFill>
                          <a:schemeClr val="accent3">
                            <a:lumMod val="75000"/>
                          </a:schemeClr>
                        </a:solidFill>
                        <a:latin typeface="Noto Sans Med" pitchFamily="34"/>
                        <a:ea typeface="Noto Sans Med" pitchFamily="34"/>
                        <a:cs typeface="Noto Sans Med" pitchFamily="34"/>
                      </a:endParaRPr>
                    </a:p>
                  </a:txBody>
                  <a:tcPr marL="9525" marR="9525" marT="9525" marB="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se aplică în cazul refinanţării creditului, la suma rambursată anticipat</a:t>
                      </a:r>
                    </a:p>
                    <a:p>
                      <a:pPr algn="l"/>
                      <a:r>
                        <a:rPr lang="ro-RO" sz="1000" noProof="0" dirty="0" smtClean="0">
                          <a:solidFill>
                            <a:schemeClr val="accent3">
                              <a:lumMod val="75000"/>
                            </a:schemeClr>
                          </a:solidFill>
                          <a:latin typeface="Noto Sans Med" pitchFamily="34"/>
                          <a:ea typeface="Noto Sans Med" pitchFamily="34"/>
                          <a:cs typeface="Noto Sans Med" pitchFamily="34"/>
                        </a:rPr>
                        <a:t>se încasează la data rambursării anticipate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415246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1871479692"/>
              </p:ext>
            </p:extLst>
          </p:nvPr>
        </p:nvGraphicFramePr>
        <p:xfrm>
          <a:off x="218141" y="290343"/>
          <a:ext cx="6421719" cy="9042720"/>
        </p:xfrm>
        <a:graphic>
          <a:graphicData uri="http://schemas.openxmlformats.org/drawingml/2006/table">
            <a:tbl>
              <a:tblPr firstRow="1" bandRow="1">
                <a:tableStyleId>{5C22544A-7EE6-4342-B048-85BDC9FD1C3A}</a:tableStyleId>
              </a:tblPr>
              <a:tblGrid>
                <a:gridCol w="2588826">
                  <a:extLst>
                    <a:ext uri="{9D8B030D-6E8A-4147-A177-3AD203B41FA5}">
                      <a16:colId xmlns:a16="http://schemas.microsoft.com/office/drawing/2014/main" val="20003"/>
                    </a:ext>
                  </a:extLst>
                </a:gridCol>
                <a:gridCol w="1463108">
                  <a:extLst>
                    <a:ext uri="{9D8B030D-6E8A-4147-A177-3AD203B41FA5}">
                      <a16:colId xmlns:a16="http://schemas.microsoft.com/office/drawing/2014/main" val="20004"/>
                    </a:ext>
                  </a:extLst>
                </a:gridCol>
                <a:gridCol w="2369785">
                  <a:extLst>
                    <a:ext uri="{9D8B030D-6E8A-4147-A177-3AD203B41FA5}">
                      <a16:colId xmlns:a16="http://schemas.microsoft.com/office/drawing/2014/main" val="20005"/>
                    </a:ext>
                  </a:extLst>
                </a:gridCol>
              </a:tblGrid>
              <a:tr h="288000">
                <a:tc>
                  <a:txBody>
                    <a:bodyPr/>
                    <a:lstStyle/>
                    <a:p>
                      <a:pPr algn="ctr"/>
                      <a:r>
                        <a:rPr lang="ro-RO" sz="1000" b="0" noProof="0" dirty="0" smtClean="0">
                          <a:solidFill>
                            <a:schemeClr val="accent3">
                              <a:lumMod val="75000"/>
                            </a:schemeClr>
                          </a:solidFill>
                          <a:latin typeface="Noto Sans Med" pitchFamily="34"/>
                          <a:ea typeface="Noto Sans Med" pitchFamily="34"/>
                          <a:cs typeface="Noto Sans Med" pitchFamily="34"/>
                        </a:rPr>
                        <a:t>DENUMIREA OPERAŢIUNII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TARIF APLICAT</a:t>
                      </a: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MENŢIUNI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extLst>
                  <a:ext uri="{0D108BD9-81ED-4DB2-BD59-A6C34878D82A}">
                    <a16:rowId xmlns:a16="http://schemas.microsoft.com/office/drawing/2014/main" val="10000"/>
                  </a:ext>
                </a:extLst>
              </a:tr>
              <a:tr h="0">
                <a:tc gridSpan="3">
                  <a:txBody>
                    <a:bodyPr/>
                    <a:lstStyle/>
                    <a:p>
                      <a:pPr marL="0" marR="0" indent="0" algn="ctr" defTabSz="1219003" rtl="0" eaLnBrk="1" fontAlgn="auto" latinLnBrk="0" hangingPunct="1">
                        <a:lnSpc>
                          <a:spcPct val="100000"/>
                        </a:lnSpc>
                        <a:spcBef>
                          <a:spcPts val="0"/>
                        </a:spcBef>
                        <a:spcAft>
                          <a:spcPts val="0"/>
                        </a:spcAft>
                        <a:buClrTx/>
                        <a:buSzTx/>
                        <a:buFontTx/>
                        <a:buNone/>
                        <a:tabLst/>
                        <a:defRPr/>
                      </a:pPr>
                      <a:r>
                        <a:rPr lang="ro-RO" sz="1200" noProof="0" dirty="0" smtClean="0">
                          <a:solidFill>
                            <a:srgbClr val="000000">
                              <a:alpha val="50000"/>
                            </a:srgbClr>
                          </a:solidFill>
                          <a:latin typeface="Noto Sans Med" pitchFamily="34"/>
                          <a:ea typeface="Noto Sans Med" pitchFamily="34"/>
                          <a:cs typeface="Noto Sans Med" pitchFamily="34"/>
                        </a:rPr>
                        <a:t>CREDIT ORDINAR FĂRĂ GARANȚII MATERIALE </a:t>
                      </a:r>
                    </a:p>
                    <a:p>
                      <a:pPr marL="0" marR="0" indent="0" algn="ctr" defTabSz="1219003" rtl="0" eaLnBrk="1" fontAlgn="auto" latinLnBrk="0" hangingPunct="1">
                        <a:lnSpc>
                          <a:spcPct val="100000"/>
                        </a:lnSpc>
                        <a:spcBef>
                          <a:spcPts val="0"/>
                        </a:spcBef>
                        <a:spcAft>
                          <a:spcPts val="0"/>
                        </a:spcAft>
                        <a:buClrTx/>
                        <a:buSzTx/>
                        <a:buFontTx/>
                        <a:buNone/>
                        <a:tabLst/>
                        <a:defRPr/>
                      </a:pPr>
                      <a:r>
                        <a:rPr lang="ro-RO" sz="1200" noProof="0" dirty="0" smtClean="0">
                          <a:solidFill>
                            <a:srgbClr val="000000">
                              <a:alpha val="50000"/>
                            </a:srgbClr>
                          </a:solidFill>
                          <a:latin typeface="Noto Sans Med" pitchFamily="34"/>
                          <a:ea typeface="Noto Sans Med" pitchFamily="34"/>
                          <a:cs typeface="Noto Sans Med" pitchFamily="34"/>
                        </a:rPr>
                        <a:t>PENTRU FINANȚAREA LUCRĂRILOR AGRICOLE</a:t>
                      </a:r>
                    </a:p>
                  </a:txBody>
                  <a:tcPr marL="72000" marR="72000" marT="72000" marB="72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000"/>
                      </a:srgbClr>
                    </a:solidFill>
                  </a:tcPr>
                </a:tc>
                <a:tc h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tc h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r h="0">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Comision de acordare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1.50%</a:t>
                      </a:r>
                      <a:endParaRPr lang="ro-RO" sz="1000" b="0" i="0" u="none" strike="noStrike" noProof="0" dirty="0">
                        <a:solidFill>
                          <a:schemeClr val="accent3">
                            <a:lumMod val="75000"/>
                          </a:schemeClr>
                        </a:solidFill>
                        <a:latin typeface="Noto Sans Med" pitchFamily="34"/>
                        <a:ea typeface="Noto Sans Med" pitchFamily="34"/>
                        <a:cs typeface="Noto Sans Med" pitchFamily="34"/>
                      </a:endParaRPr>
                    </a:p>
                  </a:txBody>
                  <a:tcPr marL="9525" marR="9525" marT="9525" marB="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alpha val="50196"/>
                      </a:srgbClr>
                    </a:solidFill>
                  </a:tcPr>
                </a:tc>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se aplică la valoarea creditului aprobat</a:t>
                      </a:r>
                    </a:p>
                    <a:p>
                      <a:pPr algn="l"/>
                      <a:r>
                        <a:rPr lang="vi-VN" sz="1000" noProof="0" dirty="0" smtClean="0">
                          <a:solidFill>
                            <a:schemeClr val="accent3">
                              <a:lumMod val="75000"/>
                            </a:schemeClr>
                          </a:solidFill>
                          <a:latin typeface="Noto Sans Med" pitchFamily="34"/>
                          <a:ea typeface="Noto Sans Med" pitchFamily="34"/>
                          <a:cs typeface="Noto Sans Med" pitchFamily="34"/>
                        </a:rPr>
                        <a:t>se încasează la semnarea contractului de credit</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alpha val="50196"/>
                      </a:srgbClr>
                    </a:solidFill>
                  </a:tcPr>
                </a:tc>
                <a:extLst>
                  <a:ext uri="{0D108BD9-81ED-4DB2-BD59-A6C34878D82A}">
                    <a16:rowId xmlns:a16="http://schemas.microsoft.com/office/drawing/2014/main" val="10008"/>
                  </a:ext>
                </a:extLst>
              </a:tr>
              <a:tr h="0">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Comision </a:t>
                      </a:r>
                      <a:r>
                        <a:rPr lang="ro-RO" sz="1000" noProof="0" smtClean="0">
                          <a:solidFill>
                            <a:schemeClr val="accent3">
                              <a:lumMod val="75000"/>
                            </a:schemeClr>
                          </a:solidFill>
                          <a:latin typeface="Noto Sans Med" pitchFamily="34"/>
                          <a:ea typeface="Noto Sans Med" pitchFamily="34"/>
                          <a:cs typeface="Noto Sans Med" pitchFamily="34"/>
                        </a:rPr>
                        <a:t>de administrare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0.50%</a:t>
                      </a:r>
                      <a:endParaRPr lang="ro-RO" sz="1000" b="0" i="0" u="none" strike="noStrike" noProof="0" dirty="0">
                        <a:solidFill>
                          <a:schemeClr val="accent3">
                            <a:lumMod val="75000"/>
                          </a:schemeClr>
                        </a:solidFill>
                        <a:latin typeface="Noto Sans Med" pitchFamily="34"/>
                        <a:ea typeface="Noto Sans Med" pitchFamily="34"/>
                        <a:cs typeface="Noto Sans Med" pitchFamily="34"/>
                      </a:endParaRPr>
                    </a:p>
                  </a:txBody>
                  <a:tcPr marL="9525" marR="9525" marT="9525" marB="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alpha val="50196"/>
                      </a:srgbClr>
                    </a:solidFill>
                  </a:tcPr>
                </a:tc>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se aplică anual, începând cu al 2-lea an, la soldul existent la începutul fiecărui an de utilizare a creditului</a:t>
                      </a:r>
                    </a:p>
                    <a:p>
                      <a:pPr algn="l"/>
                      <a:r>
                        <a:rPr lang="ro-RO" sz="1000" noProof="0" dirty="0" smtClean="0">
                          <a:solidFill>
                            <a:schemeClr val="accent3">
                              <a:lumMod val="75000"/>
                            </a:schemeClr>
                          </a:solidFill>
                          <a:latin typeface="Noto Sans Med" pitchFamily="34"/>
                          <a:ea typeface="Noto Sans Med" pitchFamily="34"/>
                          <a:cs typeface="Noto Sans Med" pitchFamily="34"/>
                        </a:rPr>
                        <a:t>se încasează la prima dată de plată din anul respectiv </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alpha val="50196"/>
                      </a:srgbClr>
                    </a:solidFill>
                  </a:tcPr>
                </a:tc>
                <a:extLst>
                  <a:ext uri="{0D108BD9-81ED-4DB2-BD59-A6C34878D82A}">
                    <a16:rowId xmlns:a16="http://schemas.microsoft.com/office/drawing/2014/main" val="10006"/>
                  </a:ext>
                </a:extLst>
              </a:tr>
              <a:tr h="0">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Comision pentru rambursare anticipată</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2%</a:t>
                      </a:r>
                      <a:endParaRPr lang="ro-RO" sz="1000" b="0" i="0" u="none" strike="noStrike" noProof="0" dirty="0">
                        <a:solidFill>
                          <a:schemeClr val="accent3">
                            <a:lumMod val="75000"/>
                          </a:schemeClr>
                        </a:solidFill>
                        <a:latin typeface="Noto Sans Med" pitchFamily="34"/>
                        <a:ea typeface="Noto Sans Med" pitchFamily="34"/>
                        <a:cs typeface="Noto Sans Med" pitchFamily="34"/>
                      </a:endParaRPr>
                    </a:p>
                  </a:txBody>
                  <a:tcPr marL="9525" marR="9525" marT="9525" marB="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alpha val="50196"/>
                      </a:srgbClr>
                    </a:solidFill>
                  </a:tcPr>
                </a:tc>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se aplică în cazul refinanţării creditului, la suma rambursată anticipat</a:t>
                      </a:r>
                    </a:p>
                    <a:p>
                      <a:pPr algn="l"/>
                      <a:r>
                        <a:rPr lang="ro-RO" sz="1000" noProof="0" dirty="0" smtClean="0">
                          <a:solidFill>
                            <a:schemeClr val="accent3">
                              <a:lumMod val="75000"/>
                            </a:schemeClr>
                          </a:solidFill>
                          <a:latin typeface="Noto Sans Med" pitchFamily="34"/>
                          <a:ea typeface="Noto Sans Med" pitchFamily="34"/>
                          <a:cs typeface="Noto Sans Med" pitchFamily="34"/>
                        </a:rPr>
                        <a:t>se încasează la data rambursării anticipate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alpha val="50196"/>
                      </a:srgbClr>
                    </a:solidFill>
                  </a:tcPr>
                </a:tc>
                <a:extLst>
                  <a:ext uri="{0D108BD9-81ED-4DB2-BD59-A6C34878D82A}">
                    <a16:rowId xmlns:a16="http://schemas.microsoft.com/office/drawing/2014/main" val="10007"/>
                  </a:ext>
                </a:extLst>
              </a:tr>
              <a:tr h="268535">
                <a:tc gridSpan="3">
                  <a:txBody>
                    <a:bodyPr/>
                    <a:lstStyle/>
                    <a:p>
                      <a:pPr marL="0" marR="0" indent="0" algn="ctr" defTabSz="1219003" rtl="0" eaLnBrk="1" fontAlgn="auto" latinLnBrk="0" hangingPunct="1">
                        <a:lnSpc>
                          <a:spcPct val="100000"/>
                        </a:lnSpc>
                        <a:spcBef>
                          <a:spcPts val="0"/>
                        </a:spcBef>
                        <a:spcAft>
                          <a:spcPts val="0"/>
                        </a:spcAft>
                        <a:buClrTx/>
                        <a:buSzTx/>
                        <a:buFontTx/>
                        <a:buNone/>
                        <a:tabLst/>
                        <a:defRPr/>
                      </a:pPr>
                      <a:r>
                        <a:rPr lang="ro-RO" sz="1200" noProof="0" dirty="0" smtClean="0">
                          <a:solidFill>
                            <a:srgbClr val="000000">
                              <a:alpha val="50000"/>
                            </a:srgbClr>
                          </a:solidFill>
                          <a:latin typeface="Noto Sans Med" pitchFamily="34"/>
                          <a:ea typeface="Noto Sans Med" pitchFamily="34"/>
                          <a:cs typeface="Noto Sans Med" pitchFamily="34"/>
                        </a:rPr>
                        <a:t>CREDIT ORDINAR FĂRĂ GARANȚII MATERIALE </a:t>
                      </a:r>
                      <a:r>
                        <a:rPr lang="en-US" sz="1200" noProof="0" dirty="0" smtClean="0">
                          <a:solidFill>
                            <a:srgbClr val="000000">
                              <a:alpha val="50000"/>
                            </a:srgbClr>
                          </a:solidFill>
                          <a:latin typeface="Noto Sans Med" pitchFamily="34"/>
                          <a:ea typeface="Noto Sans Med" pitchFamily="34"/>
                          <a:cs typeface="Noto Sans Med" pitchFamily="34"/>
                        </a:rPr>
                        <a:t/>
                      </a:r>
                      <a:br>
                        <a:rPr lang="en-US" sz="1200" noProof="0" dirty="0" smtClean="0">
                          <a:solidFill>
                            <a:srgbClr val="000000">
                              <a:alpha val="50000"/>
                            </a:srgbClr>
                          </a:solidFill>
                          <a:latin typeface="Noto Sans Med" pitchFamily="34"/>
                          <a:ea typeface="Noto Sans Med" pitchFamily="34"/>
                          <a:cs typeface="Noto Sans Med" pitchFamily="34"/>
                        </a:rPr>
                      </a:br>
                      <a:r>
                        <a:rPr lang="ro-RO" sz="1200" noProof="0" dirty="0" smtClean="0">
                          <a:solidFill>
                            <a:srgbClr val="000000">
                              <a:alpha val="50000"/>
                            </a:srgbClr>
                          </a:solidFill>
                          <a:latin typeface="Noto Sans Med" pitchFamily="34"/>
                          <a:ea typeface="Noto Sans Med" pitchFamily="34"/>
                          <a:cs typeface="Noto Sans Med" pitchFamily="34"/>
                        </a:rPr>
                        <a:t>PENTRU EFECTUAREA INVESTIȚIILOR ÎN AGRICULTURĂ</a:t>
                      </a:r>
                    </a:p>
                  </a:txBody>
                  <a:tcPr marL="36000" marR="36000" marT="36000" marB="36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000"/>
                      </a:srgbClr>
                    </a:solidFill>
                  </a:tcPr>
                </a:tc>
                <a:tc h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tc h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9"/>
                  </a:ext>
                </a:extLst>
              </a:tr>
              <a:tr h="0">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Comision de acordare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1.50%</a:t>
                      </a:r>
                      <a:endParaRPr lang="ro-RO" sz="1000" b="0" i="0" u="none" strike="noStrike" noProof="0" dirty="0">
                        <a:solidFill>
                          <a:schemeClr val="accent3">
                            <a:lumMod val="75000"/>
                          </a:schemeClr>
                        </a:solidFill>
                        <a:latin typeface="Noto Sans Med" pitchFamily="34"/>
                        <a:ea typeface="Noto Sans Med" pitchFamily="34"/>
                        <a:cs typeface="Noto Sans Med" pitchFamily="34"/>
                      </a:endParaRPr>
                    </a:p>
                  </a:txBody>
                  <a:tcPr marL="9525" marR="9525" marT="9525" marB="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alpha val="50196"/>
                      </a:srgbClr>
                    </a:solidFill>
                  </a:tcPr>
                </a:tc>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se aplică la valoarea creditului aprobat</a:t>
                      </a:r>
                    </a:p>
                    <a:p>
                      <a:pPr algn="l"/>
                      <a:r>
                        <a:rPr lang="vi-VN" sz="1000" noProof="0" dirty="0" smtClean="0">
                          <a:solidFill>
                            <a:schemeClr val="accent3">
                              <a:lumMod val="75000"/>
                            </a:schemeClr>
                          </a:solidFill>
                          <a:latin typeface="Noto Sans Med" pitchFamily="34"/>
                          <a:ea typeface="Noto Sans Med" pitchFamily="34"/>
                          <a:cs typeface="Noto Sans Med" pitchFamily="34"/>
                        </a:rPr>
                        <a:t>se încasează la semnarea contractului de credit</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alpha val="50196"/>
                      </a:srgbClr>
                    </a:solidFill>
                  </a:tcPr>
                </a:tc>
                <a:extLst>
                  <a:ext uri="{0D108BD9-81ED-4DB2-BD59-A6C34878D82A}">
                    <a16:rowId xmlns:a16="http://schemas.microsoft.com/office/drawing/2014/main" val="10010"/>
                  </a:ext>
                </a:extLst>
              </a:tr>
              <a:tr h="0">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Comision </a:t>
                      </a:r>
                      <a:r>
                        <a:rPr lang="ro-RO" sz="1000" noProof="0" smtClean="0">
                          <a:solidFill>
                            <a:schemeClr val="accent3">
                              <a:lumMod val="75000"/>
                            </a:schemeClr>
                          </a:solidFill>
                          <a:latin typeface="Noto Sans Med" pitchFamily="34"/>
                          <a:ea typeface="Noto Sans Med" pitchFamily="34"/>
                          <a:cs typeface="Noto Sans Med" pitchFamily="34"/>
                        </a:rPr>
                        <a:t>de administrare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0.50%</a:t>
                      </a:r>
                      <a:endParaRPr lang="ro-RO" sz="1000" b="0" i="0" u="none" strike="noStrike" noProof="0" dirty="0">
                        <a:solidFill>
                          <a:schemeClr val="accent3">
                            <a:lumMod val="75000"/>
                          </a:schemeClr>
                        </a:solidFill>
                        <a:latin typeface="Noto Sans Med" pitchFamily="34"/>
                        <a:ea typeface="Noto Sans Med" pitchFamily="34"/>
                        <a:cs typeface="Noto Sans Med" pitchFamily="34"/>
                      </a:endParaRPr>
                    </a:p>
                  </a:txBody>
                  <a:tcPr marL="9525" marR="9525" marT="9525" marB="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alpha val="50196"/>
                      </a:srgbClr>
                    </a:solidFill>
                  </a:tcPr>
                </a:tc>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se aplică anual, începând cu al 2-lea an, la soldul existent la începutul fiecărui an de utilizare a creditului</a:t>
                      </a:r>
                    </a:p>
                    <a:p>
                      <a:pPr algn="l"/>
                      <a:r>
                        <a:rPr lang="ro-RO" sz="1000" noProof="0" dirty="0" smtClean="0">
                          <a:solidFill>
                            <a:schemeClr val="accent3">
                              <a:lumMod val="75000"/>
                            </a:schemeClr>
                          </a:solidFill>
                          <a:latin typeface="Noto Sans Med" pitchFamily="34"/>
                          <a:ea typeface="Noto Sans Med" pitchFamily="34"/>
                          <a:cs typeface="Noto Sans Med" pitchFamily="34"/>
                        </a:rPr>
                        <a:t>se încasează la prima dată de plată din anul respectiv </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alpha val="50196"/>
                      </a:srgbClr>
                    </a:solidFill>
                  </a:tcPr>
                </a:tc>
                <a:extLst>
                  <a:ext uri="{0D108BD9-81ED-4DB2-BD59-A6C34878D82A}">
                    <a16:rowId xmlns:a16="http://schemas.microsoft.com/office/drawing/2014/main" val="10011"/>
                  </a:ext>
                </a:extLst>
              </a:tr>
              <a:tr h="0">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Comision pentru rambursare anticipată</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2%</a:t>
                      </a:r>
                      <a:endParaRPr lang="ro-RO" sz="1000" b="0" i="0" u="none" strike="noStrike" noProof="0" dirty="0">
                        <a:solidFill>
                          <a:schemeClr val="accent3">
                            <a:lumMod val="75000"/>
                          </a:schemeClr>
                        </a:solidFill>
                        <a:latin typeface="Noto Sans Med" pitchFamily="34"/>
                        <a:ea typeface="Noto Sans Med" pitchFamily="34"/>
                        <a:cs typeface="Noto Sans Med" pitchFamily="34"/>
                      </a:endParaRPr>
                    </a:p>
                  </a:txBody>
                  <a:tcPr marL="9525" marR="9525" marT="9525" marB="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alpha val="49804"/>
                      </a:srgbClr>
                    </a:solidFill>
                  </a:tcPr>
                </a:tc>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se aplică în cazul refinanţării creditului, la suma rambursată anticipat</a:t>
                      </a:r>
                    </a:p>
                    <a:p>
                      <a:pPr algn="l"/>
                      <a:r>
                        <a:rPr lang="ro-RO" sz="1000" noProof="0" dirty="0" smtClean="0">
                          <a:solidFill>
                            <a:schemeClr val="accent3">
                              <a:lumMod val="75000"/>
                            </a:schemeClr>
                          </a:solidFill>
                          <a:latin typeface="Noto Sans Med" pitchFamily="34"/>
                          <a:ea typeface="Noto Sans Med" pitchFamily="34"/>
                          <a:cs typeface="Noto Sans Med" pitchFamily="34"/>
                        </a:rPr>
                        <a:t>se încasează la data rambursării anticipate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alpha val="49804"/>
                      </a:srgbClr>
                    </a:solidFill>
                  </a:tcPr>
                </a:tc>
                <a:extLst>
                  <a:ext uri="{0D108BD9-81ED-4DB2-BD59-A6C34878D82A}">
                    <a16:rowId xmlns:a16="http://schemas.microsoft.com/office/drawing/2014/main" val="10012"/>
                  </a:ext>
                </a:extLst>
              </a:tr>
              <a:tr h="288000">
                <a:tc gridSpan="3">
                  <a:txBody>
                    <a:bodyPr/>
                    <a:lstStyle/>
                    <a:p>
                      <a:pPr algn="ctr"/>
                      <a:r>
                        <a:rPr lang="ro-RO" sz="1200" noProof="0" dirty="0" smtClean="0">
                          <a:solidFill>
                            <a:srgbClr val="000000">
                              <a:alpha val="50000"/>
                            </a:srgbClr>
                          </a:solidFill>
                          <a:latin typeface="Noto Sans Med" pitchFamily="34"/>
                          <a:ea typeface="Noto Sans Med" pitchFamily="34"/>
                          <a:cs typeface="Noto Sans Med" pitchFamily="34"/>
                        </a:rPr>
                        <a:t>LINIE DE CREDIT RAPIDĂ</a:t>
                      </a:r>
                      <a:endParaRPr lang="ro-RO" sz="1200" noProof="0" dirty="0">
                        <a:solidFill>
                          <a:srgbClr val="000000">
                            <a:alpha val="50000"/>
                          </a:srgbClr>
                        </a:solidFill>
                        <a:latin typeface="Noto Sans Med" pitchFamily="34"/>
                        <a:ea typeface="Noto Sans Med" pitchFamily="34"/>
                        <a:cs typeface="Noto Sans Med" pitchFamily="34"/>
                      </a:endParaRPr>
                    </a:p>
                  </a:txBody>
                  <a:tcPr marL="36000" marR="36000" marT="36000" marB="36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196"/>
                      </a:srgbClr>
                    </a:solidFill>
                  </a:tcPr>
                </a:tc>
                <a:tc h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alpha val="49804"/>
                      </a:srgbClr>
                    </a:solidFill>
                  </a:tcPr>
                </a:tc>
                <a:tc h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alpha val="49804"/>
                      </a:srgbClr>
                    </a:solidFill>
                  </a:tcPr>
                </a:tc>
                <a:extLst>
                  <a:ext uri="{0D108BD9-81ED-4DB2-BD59-A6C34878D82A}">
                    <a16:rowId xmlns:a16="http://schemas.microsoft.com/office/drawing/2014/main" val="10013"/>
                  </a:ext>
                </a:extLst>
              </a:tr>
              <a:tr h="0">
                <a:tc>
                  <a:txBody>
                    <a:bodyPr/>
                    <a:lstStyle/>
                    <a:p>
                      <a:pPr marL="0" marR="0" indent="0" algn="just"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Comision de acordare</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1%</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alpha val="49804"/>
                      </a:srgbClr>
                    </a:solidFill>
                  </a:tcPr>
                </a:tc>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se aplică la valoarea creditului aprobat/ suplimentat</a:t>
                      </a:r>
                    </a:p>
                    <a:p>
                      <a:pPr algn="l"/>
                      <a:r>
                        <a:rPr lang="vi-VN" sz="1000" noProof="0" dirty="0" smtClean="0">
                          <a:solidFill>
                            <a:schemeClr val="accent3">
                              <a:lumMod val="75000"/>
                            </a:schemeClr>
                          </a:solidFill>
                          <a:latin typeface="Noto Sans Med" pitchFamily="34"/>
                          <a:ea typeface="Noto Sans Med" pitchFamily="34"/>
                          <a:cs typeface="Noto Sans Med" pitchFamily="34"/>
                        </a:rPr>
                        <a:t>se încasează la semnarea/ suplimentarea creditului</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alpha val="49804"/>
                      </a:srgbClr>
                    </a:solidFill>
                  </a:tcPr>
                </a:tc>
                <a:extLst>
                  <a:ext uri="{0D108BD9-81ED-4DB2-BD59-A6C34878D82A}">
                    <a16:rowId xmlns:a16="http://schemas.microsoft.com/office/drawing/2014/main" val="10014"/>
                  </a:ext>
                </a:extLst>
              </a:tr>
              <a:tr h="0">
                <a:tc>
                  <a:txBody>
                    <a:bodyPr/>
                    <a:lstStyle/>
                    <a:p>
                      <a:pPr marL="0" marR="0" indent="0" algn="just"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Comision de prelungire</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1%</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alpha val="49804"/>
                      </a:srgbClr>
                    </a:solidFill>
                  </a:tcPr>
                </a:tc>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se aplică la valoarea creditului prelungit</a:t>
                      </a:r>
                    </a:p>
                    <a:p>
                      <a:pPr algn="l"/>
                      <a:r>
                        <a:rPr lang="vi-VN" sz="1000" noProof="0" dirty="0" smtClean="0">
                          <a:solidFill>
                            <a:schemeClr val="accent3">
                              <a:lumMod val="75000"/>
                            </a:schemeClr>
                          </a:solidFill>
                          <a:latin typeface="Noto Sans Med" pitchFamily="34"/>
                          <a:ea typeface="Noto Sans Med" pitchFamily="34"/>
                          <a:cs typeface="Noto Sans Med" pitchFamily="34"/>
                        </a:rPr>
                        <a:t>se încasează la prelungirea creditului</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alpha val="49804"/>
                      </a:srgbClr>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415246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803818712"/>
              </p:ext>
            </p:extLst>
          </p:nvPr>
        </p:nvGraphicFramePr>
        <p:xfrm>
          <a:off x="218141" y="290343"/>
          <a:ext cx="6421719" cy="7389381"/>
        </p:xfrm>
        <a:graphic>
          <a:graphicData uri="http://schemas.openxmlformats.org/drawingml/2006/table">
            <a:tbl>
              <a:tblPr firstRow="1" bandRow="1">
                <a:tableStyleId>{5C22544A-7EE6-4342-B048-85BDC9FD1C3A}</a:tableStyleId>
              </a:tblPr>
              <a:tblGrid>
                <a:gridCol w="2557389">
                  <a:extLst>
                    <a:ext uri="{9D8B030D-6E8A-4147-A177-3AD203B41FA5}">
                      <a16:colId xmlns:a16="http://schemas.microsoft.com/office/drawing/2014/main" val="20003"/>
                    </a:ext>
                  </a:extLst>
                </a:gridCol>
                <a:gridCol w="1475108">
                  <a:extLst>
                    <a:ext uri="{9D8B030D-6E8A-4147-A177-3AD203B41FA5}">
                      <a16:colId xmlns:a16="http://schemas.microsoft.com/office/drawing/2014/main" val="20004"/>
                    </a:ext>
                  </a:extLst>
                </a:gridCol>
                <a:gridCol w="2389222">
                  <a:extLst>
                    <a:ext uri="{9D8B030D-6E8A-4147-A177-3AD203B41FA5}">
                      <a16:colId xmlns:a16="http://schemas.microsoft.com/office/drawing/2014/main" val="20005"/>
                    </a:ext>
                  </a:extLst>
                </a:gridCol>
              </a:tblGrid>
              <a:tr h="288000">
                <a:tc>
                  <a:txBody>
                    <a:bodyPr/>
                    <a:lstStyle/>
                    <a:p>
                      <a:pPr algn="ctr"/>
                      <a:r>
                        <a:rPr lang="ro-RO" sz="1000" b="0" noProof="0" dirty="0" smtClean="0">
                          <a:solidFill>
                            <a:schemeClr val="accent3">
                              <a:lumMod val="75000"/>
                            </a:schemeClr>
                          </a:solidFill>
                          <a:latin typeface="Noto Sans Med" pitchFamily="34"/>
                          <a:ea typeface="Noto Sans Med" pitchFamily="34"/>
                          <a:cs typeface="Noto Sans Med" pitchFamily="34"/>
                        </a:rPr>
                        <a:t>DENUMIREA OPERAŢIUNII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TARIF APLICAT</a:t>
                      </a: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MENŢIUNI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extLst>
                  <a:ext uri="{0D108BD9-81ED-4DB2-BD59-A6C34878D82A}">
                    <a16:rowId xmlns:a16="http://schemas.microsoft.com/office/drawing/2014/main" val="10000"/>
                  </a:ext>
                </a:extLst>
              </a:tr>
              <a:tr h="364768">
                <a:tc>
                  <a:txBody>
                    <a:bodyPr/>
                    <a:lstStyle/>
                    <a:p>
                      <a:pPr marL="0" marR="0" indent="0" algn="just"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Comision de neutilizare</a:t>
                      </a:r>
                    </a:p>
                  </a:txBody>
                  <a:tcPr marL="108000" marR="108000" marT="108000" marB="108000" anchor="ctr">
                    <a:lnL w="9525" cap="flat" cmpd="sng" algn="ctr">
                      <a:solidFill>
                        <a:schemeClr val="bg1"/>
                      </a:solidFill>
                      <a:prstDash val="solid"/>
                      <a:round/>
                      <a:headEnd type="none" w="med" len="med"/>
                      <a:tailEnd type="none" w="med" len="med"/>
                    </a:lnL>
                    <a:lnT w="9525"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3% anual</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T w="38100" cmpd="sng">
                      <a:noFill/>
                    </a:lnT>
                    <a:solidFill>
                      <a:srgbClr val="F2F2F2">
                        <a:alpha val="50196"/>
                      </a:srgbClr>
                    </a:solidFill>
                  </a:tcPr>
                </a:tc>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se calculează zilnic de la suma neutilizată a creditului</a:t>
                      </a:r>
                    </a:p>
                    <a:p>
                      <a:pPr algn="l"/>
                      <a:r>
                        <a:rPr lang="vi-VN" sz="1000" noProof="0" dirty="0" smtClean="0">
                          <a:solidFill>
                            <a:schemeClr val="accent3">
                              <a:lumMod val="75000"/>
                            </a:schemeClr>
                          </a:solidFill>
                          <a:latin typeface="Noto Sans Med" pitchFamily="34"/>
                          <a:ea typeface="Noto Sans Med" pitchFamily="34"/>
                          <a:cs typeface="Noto Sans Med" pitchFamily="34"/>
                        </a:rPr>
                        <a:t>se încasează conform contractului de credit</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T w="38100" cmpd="sng">
                      <a:noFill/>
                    </a:lnT>
                    <a:solidFill>
                      <a:srgbClr val="F2F2F2">
                        <a:alpha val="50196"/>
                      </a:srgbClr>
                    </a:solidFill>
                  </a:tcPr>
                </a:tc>
                <a:extLst>
                  <a:ext uri="{0D108BD9-81ED-4DB2-BD59-A6C34878D82A}">
                    <a16:rowId xmlns:a16="http://schemas.microsoft.com/office/drawing/2014/main" val="10010"/>
                  </a:ext>
                </a:extLst>
              </a:tr>
              <a:tr h="364768">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vi-VN" sz="1000" noProof="0" dirty="0" smtClean="0">
                          <a:solidFill>
                            <a:schemeClr val="accent3">
                              <a:lumMod val="75000"/>
                            </a:schemeClr>
                          </a:solidFill>
                          <a:latin typeface="Noto Sans Med" pitchFamily="34"/>
                          <a:ea typeface="Noto Sans Med" pitchFamily="34"/>
                          <a:cs typeface="Noto Sans Med" pitchFamily="34"/>
                        </a:rPr>
                        <a:t>Comision pentru rambursare anticipată</a:t>
                      </a:r>
                      <a:endParaRPr lang="ro-RO" sz="1000"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2%</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se aplică în cazul refinanţării creditului, la suma rambursată anticipat</a:t>
                      </a:r>
                    </a:p>
                    <a:p>
                      <a:pPr algn="l"/>
                      <a:r>
                        <a:rPr lang="vi-VN" sz="1000" noProof="0" dirty="0" smtClean="0">
                          <a:solidFill>
                            <a:schemeClr val="accent3">
                              <a:lumMod val="75000"/>
                            </a:schemeClr>
                          </a:solidFill>
                          <a:latin typeface="Noto Sans Med" pitchFamily="34"/>
                          <a:ea typeface="Noto Sans Med" pitchFamily="34"/>
                          <a:cs typeface="Noto Sans Med" pitchFamily="34"/>
                        </a:rPr>
                        <a:t>se încasează la data rambursării anticipate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11"/>
                  </a:ext>
                </a:extLst>
              </a:tr>
              <a:tr h="288000">
                <a:tc gridSpan="3">
                  <a:txBody>
                    <a:bodyPr/>
                    <a:lstStyle/>
                    <a:p>
                      <a:pPr algn="ctr"/>
                      <a:r>
                        <a:rPr lang="ro-RO" sz="1200" noProof="0" dirty="0" smtClean="0">
                          <a:solidFill>
                            <a:srgbClr val="000000">
                              <a:alpha val="50000"/>
                            </a:srgbClr>
                          </a:solidFill>
                          <a:latin typeface="Noto Sans Med" pitchFamily="34"/>
                          <a:ea typeface="Noto Sans Med" pitchFamily="34"/>
                          <a:cs typeface="Noto Sans Med" pitchFamily="34"/>
                        </a:rPr>
                        <a:t>CREDIT SPRINT-VB</a:t>
                      </a:r>
                      <a:endParaRPr lang="ro-RO" sz="1200" noProof="0" dirty="0">
                        <a:solidFill>
                          <a:srgbClr val="000000">
                            <a:alpha val="50000"/>
                          </a:srgbClr>
                        </a:solidFill>
                        <a:latin typeface="Noto Sans Med" pitchFamily="34"/>
                        <a:ea typeface="Noto Sans Med" pitchFamily="34"/>
                        <a:cs typeface="Noto Sans Med" pitchFamily="34"/>
                      </a:endParaRPr>
                    </a:p>
                  </a:txBody>
                  <a:tcPr marL="36000" marR="36000" marT="36000" marB="36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000"/>
                      </a:srgb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21979572"/>
                  </a:ext>
                </a:extLst>
              </a:tr>
              <a:tr h="585348">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Comision de acordare</a:t>
                      </a: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2%</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se aplică la </a:t>
                      </a:r>
                      <a:r>
                        <a:rPr lang="ro-MD" sz="1000" noProof="0" dirty="0" smtClean="0">
                          <a:solidFill>
                            <a:schemeClr val="accent3">
                              <a:lumMod val="75000"/>
                            </a:schemeClr>
                          </a:solidFill>
                          <a:latin typeface="Noto Sans Med" pitchFamily="34"/>
                          <a:ea typeface="Noto Sans Med" pitchFamily="34"/>
                          <a:cs typeface="Noto Sans Med" pitchFamily="34"/>
                        </a:rPr>
                        <a:t>valoarea creditului aprobat</a:t>
                      </a:r>
                    </a:p>
                    <a:p>
                      <a:pPr algn="l"/>
                      <a:r>
                        <a:rPr lang="ro-MD" sz="1000" noProof="0" dirty="0" smtClean="0">
                          <a:solidFill>
                            <a:schemeClr val="accent3">
                              <a:lumMod val="75000"/>
                            </a:schemeClr>
                          </a:solidFill>
                          <a:latin typeface="Noto Sans Med" pitchFamily="34"/>
                          <a:ea typeface="Noto Sans Med" pitchFamily="34"/>
                          <a:cs typeface="Noto Sans Med" pitchFamily="34"/>
                        </a:rPr>
                        <a:t>se</a:t>
                      </a:r>
                      <a:r>
                        <a:rPr lang="ro-MD" sz="1000" baseline="0" noProof="0" dirty="0" smtClean="0">
                          <a:solidFill>
                            <a:schemeClr val="accent3">
                              <a:lumMod val="75000"/>
                            </a:schemeClr>
                          </a:solidFill>
                          <a:latin typeface="Noto Sans Med" pitchFamily="34"/>
                          <a:ea typeface="Noto Sans Med" pitchFamily="34"/>
                          <a:cs typeface="Noto Sans Med" pitchFamily="34"/>
                        </a:rPr>
                        <a:t> încasează la semnarea contractului de credit</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278906562"/>
                  </a:ext>
                </a:extLst>
              </a:tr>
              <a:tr h="288000">
                <a:tc gridSpan="3">
                  <a:txBody>
                    <a:bodyPr/>
                    <a:lstStyle/>
                    <a:p>
                      <a:pPr algn="ctr"/>
                      <a:r>
                        <a:rPr lang="ro-RO" sz="1200" noProof="0" dirty="0" smtClean="0">
                          <a:solidFill>
                            <a:srgbClr val="000000">
                              <a:alpha val="50000"/>
                            </a:srgbClr>
                          </a:solidFill>
                          <a:latin typeface="Noto Sans Med" pitchFamily="34"/>
                          <a:ea typeface="Noto Sans Med" pitchFamily="34"/>
                          <a:cs typeface="Noto Sans Med" pitchFamily="34"/>
                        </a:rPr>
                        <a:t>ALTE COMISIOANE</a:t>
                      </a:r>
                      <a:endParaRPr lang="ro-RO" sz="1200" noProof="0" dirty="0">
                        <a:solidFill>
                          <a:srgbClr val="000000">
                            <a:alpha val="50000"/>
                          </a:srgbClr>
                        </a:solidFill>
                        <a:latin typeface="Noto Sans Med" pitchFamily="34"/>
                        <a:ea typeface="Noto Sans Med" pitchFamily="34"/>
                        <a:cs typeface="Noto Sans Med" pitchFamily="34"/>
                      </a:endParaRPr>
                    </a:p>
                  </a:txBody>
                  <a:tcPr marL="36000" marR="36000" marT="36000" marB="36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000"/>
                      </a:srgbClr>
                    </a:solidFill>
                  </a:tcPr>
                </a:tc>
                <a:tc h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rgbClr val="F2F2F2">
                        <a:alpha val="50196"/>
                      </a:srgbClr>
                    </a:solidFill>
                  </a:tcPr>
                </a:tc>
                <a:tc h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12"/>
                  </a:ext>
                </a:extLst>
              </a:tr>
              <a:tr h="657381">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Comision de prelungire/ renegociere/ restructurare</a:t>
                      </a: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1%</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49804"/>
                      </a:srgbClr>
                    </a:solidFill>
                  </a:tcPr>
                </a:tc>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se aplică la soldul prelungit/ renegociat/ restructurat</a:t>
                      </a:r>
                    </a:p>
                    <a:p>
                      <a:pPr algn="l"/>
                      <a:r>
                        <a:rPr lang="vi-VN" sz="1000" noProof="0" dirty="0" smtClean="0">
                          <a:solidFill>
                            <a:schemeClr val="accent3">
                              <a:lumMod val="75000"/>
                            </a:schemeClr>
                          </a:solidFill>
                          <a:latin typeface="Noto Sans Med" pitchFamily="34"/>
                          <a:ea typeface="Noto Sans Med" pitchFamily="34"/>
                          <a:cs typeface="Noto Sans Med" pitchFamily="34"/>
                        </a:rPr>
                        <a:t>se încasează la prelungire/ renegociere/ restructurare credit</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49804"/>
                      </a:srgbClr>
                    </a:solidFill>
                  </a:tcPr>
                </a:tc>
                <a:extLst>
                  <a:ext uri="{0D108BD9-81ED-4DB2-BD59-A6C34878D82A}">
                    <a16:rowId xmlns:a16="http://schemas.microsoft.com/office/drawing/2014/main" val="10013"/>
                  </a:ext>
                </a:extLst>
              </a:tr>
              <a:tr h="657381">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Comision pentru modificarea/ substituirea bunurilor gajate Băncii</a:t>
                      </a: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0.25%</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se aplică la valoarea de gaj a bunurilor solicitate spre modificare/ substituire</a:t>
                      </a:r>
                    </a:p>
                    <a:p>
                      <a:pPr algn="l"/>
                      <a:r>
                        <a:rPr lang="ro-RO" sz="1000" noProof="0" dirty="0" smtClean="0">
                          <a:solidFill>
                            <a:schemeClr val="accent3">
                              <a:lumMod val="75000"/>
                            </a:schemeClr>
                          </a:solidFill>
                          <a:latin typeface="Noto Sans Med" pitchFamily="34"/>
                          <a:ea typeface="Noto Sans Med" pitchFamily="34"/>
                          <a:cs typeface="Noto Sans Med" pitchFamily="34"/>
                        </a:rPr>
                        <a:t>nu se aplică în cazurile planificate prin decizia Administraţiei creditare şi pentru modificările/ substituirile impuse de Bancă</a:t>
                      </a:r>
                    </a:p>
                    <a:p>
                      <a:pPr algn="l"/>
                      <a:r>
                        <a:rPr lang="ro-RO" sz="1000" noProof="0" dirty="0" smtClean="0">
                          <a:solidFill>
                            <a:schemeClr val="accent3">
                              <a:lumMod val="75000"/>
                            </a:schemeClr>
                          </a:solidFill>
                          <a:latin typeface="Noto Sans Med" pitchFamily="34"/>
                          <a:ea typeface="Noto Sans Med" pitchFamily="34"/>
                          <a:cs typeface="Noto Sans Med" pitchFamily="34"/>
                        </a:rPr>
                        <a:t>se încasează la modificarea/ substituirea bunurilor</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05"/>
                  </a:ext>
                </a:extLst>
              </a:tr>
              <a:tr h="657381">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Modificarea prevederilor contractului de credit</a:t>
                      </a: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2,000 MDL / cerere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se aplică în alte cazuri decât cele prevăzute mai sus</a:t>
                      </a:r>
                    </a:p>
                    <a:p>
                      <a:pPr algn="l"/>
                      <a:r>
                        <a:rPr lang="ro-RO" sz="1000" noProof="0" dirty="0" smtClean="0">
                          <a:solidFill>
                            <a:schemeClr val="accent3">
                              <a:lumMod val="75000"/>
                            </a:schemeClr>
                          </a:solidFill>
                          <a:latin typeface="Noto Sans Med" pitchFamily="34"/>
                          <a:ea typeface="Noto Sans Med" pitchFamily="34"/>
                          <a:cs typeface="Noto Sans Med" pitchFamily="34"/>
                        </a:rPr>
                        <a:t>se încasează la efectuarea modificărilor pe contract</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06"/>
                  </a:ext>
                </a:extLst>
              </a:tr>
              <a:tr h="657381">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Amendă pentru încălcarea obligaţiilor contractuale</a:t>
                      </a: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2%</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se aplică la soldul creditului</a:t>
                      </a:r>
                    </a:p>
                    <a:p>
                      <a:pPr algn="l"/>
                      <a:r>
                        <a:rPr lang="ro-RO" sz="1000" noProof="0" dirty="0" smtClean="0">
                          <a:solidFill>
                            <a:schemeClr val="accent3">
                              <a:lumMod val="75000"/>
                            </a:schemeClr>
                          </a:solidFill>
                          <a:latin typeface="Noto Sans Med" pitchFamily="34"/>
                          <a:ea typeface="Noto Sans Med" pitchFamily="34"/>
                          <a:cs typeface="Noto Sans Med" pitchFamily="34"/>
                        </a:rPr>
                        <a:t>angajament cu scadență imediată</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415246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368394454"/>
              </p:ext>
            </p:extLst>
          </p:nvPr>
        </p:nvGraphicFramePr>
        <p:xfrm>
          <a:off x="212203" y="290343"/>
          <a:ext cx="6433594" cy="6699384"/>
        </p:xfrm>
        <a:graphic>
          <a:graphicData uri="http://schemas.openxmlformats.org/drawingml/2006/table">
            <a:tbl>
              <a:tblPr firstRow="1" bandRow="1">
                <a:tableStyleId>{5C22544A-7EE6-4342-B048-85BDC9FD1C3A}</a:tableStyleId>
              </a:tblPr>
              <a:tblGrid>
                <a:gridCol w="2593614">
                  <a:extLst>
                    <a:ext uri="{9D8B030D-6E8A-4147-A177-3AD203B41FA5}">
                      <a16:colId xmlns:a16="http://schemas.microsoft.com/office/drawing/2014/main" val="20003"/>
                    </a:ext>
                  </a:extLst>
                </a:gridCol>
                <a:gridCol w="1465813">
                  <a:extLst>
                    <a:ext uri="{9D8B030D-6E8A-4147-A177-3AD203B41FA5}">
                      <a16:colId xmlns:a16="http://schemas.microsoft.com/office/drawing/2014/main" val="20004"/>
                    </a:ext>
                  </a:extLst>
                </a:gridCol>
                <a:gridCol w="2374167">
                  <a:extLst>
                    <a:ext uri="{9D8B030D-6E8A-4147-A177-3AD203B41FA5}">
                      <a16:colId xmlns:a16="http://schemas.microsoft.com/office/drawing/2014/main" val="20005"/>
                    </a:ext>
                  </a:extLst>
                </a:gridCol>
              </a:tblGrid>
              <a:tr h="288000">
                <a:tc>
                  <a:txBody>
                    <a:bodyPr/>
                    <a:lstStyle/>
                    <a:p>
                      <a:pPr algn="ctr"/>
                      <a:r>
                        <a:rPr lang="ro-RO" sz="1000" b="0" noProof="0" dirty="0" smtClean="0">
                          <a:solidFill>
                            <a:schemeClr val="accent3">
                              <a:lumMod val="75000"/>
                            </a:schemeClr>
                          </a:solidFill>
                          <a:latin typeface="Noto Sans Med" pitchFamily="34"/>
                          <a:ea typeface="Noto Sans Med" pitchFamily="34"/>
                          <a:cs typeface="Noto Sans Med" pitchFamily="34"/>
                        </a:rPr>
                        <a:t>DENUMIREA OPERAŢIUNII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TARIF APLICAT</a:t>
                      </a: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MENŢIUNI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extLst>
                  <a:ext uri="{0D108BD9-81ED-4DB2-BD59-A6C34878D82A}">
                    <a16:rowId xmlns:a16="http://schemas.microsoft.com/office/drawing/2014/main" val="10000"/>
                  </a:ext>
                </a:extLst>
              </a:tr>
              <a:tr h="0">
                <a:tc gridSpan="3">
                  <a:txBody>
                    <a:bodyPr/>
                    <a:lstStyle/>
                    <a:p>
                      <a:pPr marL="0" marR="0" lvl="0" indent="0" algn="ctr" defTabSz="1056041" rtl="0" eaLnBrk="1" fontAlgn="auto" latinLnBrk="0" hangingPunct="1">
                        <a:lnSpc>
                          <a:spcPct val="100000"/>
                        </a:lnSpc>
                        <a:spcBef>
                          <a:spcPts val="0"/>
                        </a:spcBef>
                        <a:spcAft>
                          <a:spcPts val="0"/>
                        </a:spcAft>
                        <a:buClrTx/>
                        <a:buSzTx/>
                        <a:buFontTx/>
                        <a:buNone/>
                        <a:tabLst/>
                        <a:defRPr/>
                      </a:pPr>
                      <a:r>
                        <a:rPr lang="ro-RO" sz="1400" noProof="0" dirty="0" smtClean="0">
                          <a:solidFill>
                            <a:srgbClr val="000000">
                              <a:alpha val="50000"/>
                            </a:srgbClr>
                          </a:solidFill>
                          <a:latin typeface="Noto Sans Med" pitchFamily="34"/>
                          <a:ea typeface="Noto Sans Med" pitchFamily="34"/>
                          <a:cs typeface="Noto Sans Med" pitchFamily="34"/>
                        </a:rPr>
                        <a:t>10. GESTIUNE SECHESTRE/ SUSPENDĂRI/ SISTĂRI </a:t>
                      </a:r>
                      <a:r>
                        <a:rPr lang="en-US" sz="1400" noProof="0" dirty="0" smtClean="0">
                          <a:solidFill>
                            <a:srgbClr val="000000">
                              <a:alpha val="50000"/>
                            </a:srgbClr>
                          </a:solidFill>
                          <a:latin typeface="Noto Sans Med" pitchFamily="34"/>
                          <a:ea typeface="Noto Sans Med" pitchFamily="34"/>
                          <a:cs typeface="Noto Sans Med" pitchFamily="34"/>
                        </a:rPr>
                        <a:t/>
                      </a:r>
                      <a:br>
                        <a:rPr lang="en-US" sz="1400" noProof="0" dirty="0" smtClean="0">
                          <a:solidFill>
                            <a:srgbClr val="000000">
                              <a:alpha val="50000"/>
                            </a:srgbClr>
                          </a:solidFill>
                          <a:latin typeface="Noto Sans Med" pitchFamily="34"/>
                          <a:ea typeface="Noto Sans Med" pitchFamily="34"/>
                          <a:cs typeface="Noto Sans Med" pitchFamily="34"/>
                        </a:rPr>
                      </a:br>
                      <a:r>
                        <a:rPr lang="ro-RO" sz="1400" noProof="0" dirty="0" smtClean="0">
                          <a:solidFill>
                            <a:srgbClr val="000000">
                              <a:alpha val="50000"/>
                            </a:srgbClr>
                          </a:solidFill>
                          <a:latin typeface="Noto Sans Med" pitchFamily="34"/>
                          <a:ea typeface="Noto Sans Med" pitchFamily="34"/>
                          <a:cs typeface="Noto Sans Med" pitchFamily="34"/>
                        </a:rPr>
                        <a:t>INSTITUITE DE ORGANELE ABILITATE PRIN LEGE</a:t>
                      </a:r>
                    </a:p>
                  </a:txBody>
                  <a:tcPr marL="72000" marR="72000" marT="72000" marB="72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000"/>
                      </a:srgbClr>
                    </a:solidFill>
                  </a:tcPr>
                </a:tc>
                <a:tc hMerge="1">
                  <a:txBody>
                    <a:bodyPr/>
                    <a:lstStyle/>
                    <a:p>
                      <a:pPr algn="ctr"/>
                      <a:endParaRPr lang="ru-RU" sz="1050" dirty="0">
                        <a:solidFill>
                          <a:schemeClr val="tx2">
                            <a:lumMod val="75000"/>
                          </a:schemeClr>
                        </a:solidFill>
                        <a:latin typeface="Noto Sans Med" panose="020B0602040504020204" pitchFamily="34"/>
                        <a:ea typeface="Noto Sans Med" panose="020B0602040504020204" pitchFamily="34"/>
                        <a:cs typeface="Noto Sans Med" panose="020B0602040504020204" pitchFamily="34"/>
                      </a:endParaRPr>
                    </a:p>
                  </a:txBody>
                  <a:tcPr marL="144000" marR="144000" marT="144000" marB="144000" anchor="ctr">
                    <a:lnL w="9525" cap="flat" cmpd="sng" algn="ctr">
                      <a:solidFill>
                        <a:schemeClr val="bg1"/>
                      </a:solidFill>
                      <a:prstDash val="solid"/>
                      <a:round/>
                      <a:headEnd type="none" w="med" len="med"/>
                      <a:tailEnd type="none" w="med" len="med"/>
                    </a:lnL>
                    <a:solidFill>
                      <a:schemeClr val="tx2">
                        <a:lumMod val="20000"/>
                        <a:lumOff val="80000"/>
                      </a:schemeClr>
                    </a:solidFill>
                  </a:tcPr>
                </a:tc>
                <a:tc hMerge="1">
                  <a:txBody>
                    <a:bodyPr/>
                    <a:lstStyle/>
                    <a:p>
                      <a:pPr algn="ctr"/>
                      <a:endParaRPr lang="ru-RU" sz="1050" dirty="0">
                        <a:solidFill>
                          <a:schemeClr val="tx2">
                            <a:lumMod val="75000"/>
                          </a:schemeClr>
                        </a:solidFill>
                        <a:latin typeface="Noto Sans Med" panose="020B0602040504020204" pitchFamily="34"/>
                        <a:ea typeface="Noto Sans Med" panose="020B0602040504020204" pitchFamily="34"/>
                        <a:cs typeface="Noto Sans Med" panose="020B0602040504020204" pitchFamily="34"/>
                      </a:endParaRPr>
                    </a:p>
                  </a:txBody>
                  <a:tcPr marL="144000" marR="144000" marT="144000" marB="144000" anchor="ctr">
                    <a:solidFill>
                      <a:schemeClr val="tx2">
                        <a:lumMod val="20000"/>
                        <a:lumOff val="80000"/>
                      </a:schemeClr>
                    </a:solidFill>
                  </a:tcPr>
                </a:tc>
                <a:extLst>
                  <a:ext uri="{0D108BD9-81ED-4DB2-BD59-A6C34878D82A}">
                    <a16:rowId xmlns:a16="http://schemas.microsoft.com/office/drawing/2014/main" val="10008"/>
                  </a:ext>
                </a:extLst>
              </a:tr>
              <a:tr h="498389">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Instituire sechestru/ suspendare/ sistare</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50 MDL</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per sechestru/ suspendare/ sistare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10"/>
                  </a:ext>
                </a:extLst>
              </a:tr>
              <a:tr h="427512">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Executare ordin incaso</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50 MDL</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per ordin incaso</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11"/>
                  </a:ext>
                </a:extLst>
              </a:tr>
              <a:tr h="416976">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Ridicare sechestru/ suspendare/ sistare</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50 MDL</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per sechestru/ suspendare/ sistare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12"/>
                  </a:ext>
                </a:extLst>
              </a:tr>
              <a:tr h="324000">
                <a:tc gridSpan="3">
                  <a:txBody>
                    <a:bodyPr/>
                    <a:lstStyle/>
                    <a:p>
                      <a:pPr marL="0" marR="0" lvl="0" indent="0" algn="ctr" defTabSz="1056041" rtl="0" eaLnBrk="1" fontAlgn="auto" latinLnBrk="0" hangingPunct="1">
                        <a:lnSpc>
                          <a:spcPct val="100000"/>
                        </a:lnSpc>
                        <a:spcBef>
                          <a:spcPts val="0"/>
                        </a:spcBef>
                        <a:spcAft>
                          <a:spcPts val="0"/>
                        </a:spcAft>
                        <a:buClrTx/>
                        <a:buSzTx/>
                        <a:buFontTx/>
                        <a:buNone/>
                        <a:tabLst/>
                        <a:defRPr/>
                      </a:pPr>
                      <a:r>
                        <a:rPr lang="ro-RO" sz="1400" noProof="0" dirty="0" smtClean="0">
                          <a:solidFill>
                            <a:srgbClr val="000000">
                              <a:alpha val="50000"/>
                            </a:srgbClr>
                          </a:solidFill>
                          <a:latin typeface="Noto Sans Med" pitchFamily="34"/>
                          <a:ea typeface="Noto Sans Med" pitchFamily="34"/>
                          <a:cs typeface="Noto Sans Med" pitchFamily="34"/>
                        </a:rPr>
                        <a:t>11. ALTE SERVICII</a:t>
                      </a:r>
                      <a:endParaRPr lang="ro-RO" sz="1400" noProof="0" dirty="0">
                        <a:solidFill>
                          <a:srgbClr val="000000">
                            <a:alpha val="50000"/>
                          </a:srgbClr>
                        </a:solidFill>
                        <a:latin typeface="Noto Sans Med" pitchFamily="34"/>
                        <a:ea typeface="Noto Sans Med" pitchFamily="34"/>
                        <a:cs typeface="Noto Sans Med" pitchFamily="34"/>
                      </a:endParaRPr>
                    </a:p>
                  </a:txBody>
                  <a:tcPr marL="36000" marR="36000" marT="36000" marB="36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000"/>
                      </a:srgbClr>
                    </a:solidFill>
                  </a:tcPr>
                </a:tc>
                <a:tc hMerge="1">
                  <a:txBody>
                    <a:bodyPr/>
                    <a:lstStyle/>
                    <a:p>
                      <a:pPr algn="ctr"/>
                      <a:endParaRPr lang="ru-RU" sz="1050" dirty="0">
                        <a:solidFill>
                          <a:schemeClr val="tx2">
                            <a:lumMod val="75000"/>
                          </a:schemeClr>
                        </a:solidFill>
                        <a:latin typeface="Noto Sans Med" panose="020B0602040504020204" pitchFamily="34"/>
                        <a:ea typeface="Noto Sans Med" panose="020B0602040504020204" pitchFamily="34"/>
                        <a:cs typeface="Noto Sans Med" panose="020B0602040504020204" pitchFamily="34"/>
                      </a:endParaRPr>
                    </a:p>
                  </a:txBody>
                  <a:tcPr marL="144000" marR="144000" marT="144000" marB="144000" anchor="ctr">
                    <a:lnL w="9525" cap="flat" cmpd="sng" algn="ctr">
                      <a:solidFill>
                        <a:schemeClr val="bg1"/>
                      </a:solidFill>
                      <a:prstDash val="solid"/>
                      <a:round/>
                      <a:headEnd type="none" w="med" len="med"/>
                      <a:tailEnd type="none" w="med" len="med"/>
                    </a:lnL>
                    <a:solidFill>
                      <a:srgbClr val="F2F2F2">
                        <a:alpha val="50196"/>
                      </a:srgbClr>
                    </a:solidFill>
                  </a:tcPr>
                </a:tc>
                <a:tc hMerge="1">
                  <a:txBody>
                    <a:bodyPr/>
                    <a:lstStyle/>
                    <a:p>
                      <a:pPr algn="ctr"/>
                      <a:endParaRPr lang="ru-RU" sz="1050" dirty="0">
                        <a:solidFill>
                          <a:schemeClr val="tx2">
                            <a:lumMod val="75000"/>
                          </a:schemeClr>
                        </a:solidFill>
                        <a:latin typeface="Noto Sans Med" panose="020B0602040504020204" pitchFamily="34"/>
                        <a:ea typeface="Noto Sans Med" panose="020B0602040504020204" pitchFamily="34"/>
                        <a:cs typeface="Noto Sans Med" panose="020B0602040504020204" pitchFamily="34"/>
                      </a:endParaRPr>
                    </a:p>
                  </a:txBody>
                  <a:tcPr marL="144000" marR="144000" marT="144000" marB="144000" anchor="ctr">
                    <a:solidFill>
                      <a:srgbClr val="F2F2F2">
                        <a:alpha val="50196"/>
                      </a:srgbClr>
                    </a:solidFill>
                  </a:tcPr>
                </a:tc>
                <a:extLst>
                  <a:ext uri="{0D108BD9-81ED-4DB2-BD59-A6C34878D82A}">
                    <a16:rowId xmlns:a16="http://schemas.microsoft.com/office/drawing/2014/main" val="10013"/>
                  </a:ext>
                </a:extLst>
              </a:tr>
              <a:tr h="416976">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Emitere certificat</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300 MDL</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per document</a:t>
                      </a:r>
                    </a:p>
                    <a:p>
                      <a:pPr algn="l"/>
                      <a:r>
                        <a:rPr lang="ro-RO" sz="1000" noProof="0" dirty="0" smtClean="0">
                          <a:solidFill>
                            <a:schemeClr val="accent3">
                              <a:lumMod val="75000"/>
                            </a:schemeClr>
                          </a:solidFill>
                          <a:latin typeface="Noto Sans Med" pitchFamily="34"/>
                          <a:ea typeface="Noto Sans Med" pitchFamily="34"/>
                          <a:cs typeface="Noto Sans Med" pitchFamily="34"/>
                        </a:rPr>
                        <a:t>certificat eliberat în baza actelor din arhivă, se eliberează în termen de minim 3 zile lucrătoare de la data depunerii cererii</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49804"/>
                      </a:srgbClr>
                    </a:solidFill>
                  </a:tcPr>
                </a:tc>
                <a:extLst>
                  <a:ext uri="{0D108BD9-81ED-4DB2-BD59-A6C34878D82A}">
                    <a16:rowId xmlns:a16="http://schemas.microsoft.com/office/drawing/2014/main" val="1586710530"/>
                  </a:ext>
                </a:extLst>
              </a:tr>
              <a:tr h="416976">
                <a:tc>
                  <a:txBody>
                    <a:bodyPr/>
                    <a:lstStyle/>
                    <a:p>
                      <a:pPr marL="0" marR="0" indent="0" algn="just"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Comision mesaj SWIFT</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10 USD/EUR</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per mesaj</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49804"/>
                      </a:srgbClr>
                    </a:solidFill>
                  </a:tcPr>
                </a:tc>
                <a:extLst>
                  <a:ext uri="{0D108BD9-81ED-4DB2-BD59-A6C34878D82A}">
                    <a16:rowId xmlns:a16="http://schemas.microsoft.com/office/drawing/2014/main" val="720381067"/>
                  </a:ext>
                </a:extLst>
              </a:tr>
              <a:tr h="416976">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Eliberarea copiei după document SWIFT</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50 MDL</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per </a:t>
                      </a:r>
                      <a:r>
                        <a:rPr lang="ro-RO" sz="1000" noProof="0" dirty="0" smtClean="0">
                          <a:solidFill>
                            <a:schemeClr val="accent3">
                              <a:lumMod val="75000"/>
                            </a:schemeClr>
                          </a:solidFill>
                          <a:latin typeface="Noto Sans Med" pitchFamily="34"/>
                          <a:ea typeface="Noto Sans Med" pitchFamily="34"/>
                          <a:cs typeface="Noto Sans Med" pitchFamily="34"/>
                        </a:rPr>
                        <a:t>document</a:t>
                      </a:r>
                      <a:endParaRPr lang="ro-RO" sz="1000"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49804"/>
                      </a:srgbClr>
                    </a:solidFill>
                  </a:tcPr>
                </a:tc>
                <a:extLst>
                  <a:ext uri="{0D108BD9-81ED-4DB2-BD59-A6C34878D82A}">
                    <a16:rowId xmlns:a16="http://schemas.microsoft.com/office/drawing/2014/main" val="1250887603"/>
                  </a:ext>
                </a:extLst>
              </a:tr>
              <a:tr h="416976">
                <a:tc>
                  <a:txBody>
                    <a:bodyPr/>
                    <a:lstStyle/>
                    <a:p>
                      <a:pPr marL="0" marR="0" indent="0" algn="just"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Extras de cont prin SWIFT 940</a:t>
                      </a:r>
                    </a:p>
                    <a:p>
                      <a:pPr marL="0" marR="0" indent="0" algn="just" defTabSz="1219003" rtl="0" eaLnBrk="1" fontAlgn="auto" latinLnBrk="0" hangingPunct="1">
                        <a:lnSpc>
                          <a:spcPct val="100000"/>
                        </a:lnSpc>
                        <a:spcBef>
                          <a:spcPts val="0"/>
                        </a:spcBef>
                        <a:spcAft>
                          <a:spcPts val="0"/>
                        </a:spcAft>
                        <a:buClrTx/>
                        <a:buSzTx/>
                        <a:buFontTx/>
                        <a:buNone/>
                        <a:tabLst/>
                        <a:defRPr/>
                      </a:pPr>
                      <a:endParaRPr lang="ro-RO" sz="1000" noProof="0" dirty="0" smtClean="0">
                        <a:solidFill>
                          <a:schemeClr val="accent3">
                            <a:lumMod val="75000"/>
                          </a:schemeClr>
                        </a:solidFill>
                        <a:latin typeface="Noto Sans Med" pitchFamily="34"/>
                        <a:ea typeface="Noto Sans Med" pitchFamily="34"/>
                        <a:cs typeface="Noto Sans Med" pitchFamily="34"/>
                      </a:endParaRPr>
                    </a:p>
                    <a:p>
                      <a:pPr marL="0" marR="0" indent="0" algn="just"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Extras de cont prin SWIFT 942</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50 USD/EUR</a:t>
                      </a:r>
                    </a:p>
                    <a:p>
                      <a:pPr algn="ctr"/>
                      <a:endParaRPr lang="ro-RO" sz="1000" noProof="0" dirty="0" smtClean="0">
                        <a:solidFill>
                          <a:schemeClr val="accent3">
                            <a:lumMod val="75000"/>
                          </a:schemeClr>
                        </a:solidFill>
                        <a:latin typeface="Noto Sans Med" pitchFamily="34"/>
                        <a:ea typeface="Noto Sans Med" pitchFamily="34"/>
                        <a:cs typeface="Noto Sans Med" pitchFamily="34"/>
                      </a:endParaRPr>
                    </a:p>
                    <a:p>
                      <a:pPr algn="ctr"/>
                      <a:r>
                        <a:rPr lang="ro-RO" sz="1000" noProof="0" dirty="0" smtClean="0">
                          <a:solidFill>
                            <a:schemeClr val="accent3">
                              <a:lumMod val="75000"/>
                            </a:schemeClr>
                          </a:solidFill>
                          <a:latin typeface="Noto Sans Med" pitchFamily="34"/>
                          <a:ea typeface="Noto Sans Med" pitchFamily="34"/>
                          <a:cs typeface="Noto Sans Med" pitchFamily="34"/>
                        </a:rPr>
                        <a:t>25 USD/EUR</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per cont, lunar</a:t>
                      </a:r>
                    </a:p>
                    <a:p>
                      <a:pPr algn="l"/>
                      <a:endParaRPr lang="ro-RO" sz="1000" noProof="0" dirty="0" smtClean="0">
                        <a:solidFill>
                          <a:schemeClr val="accent3">
                            <a:lumMod val="75000"/>
                          </a:schemeClr>
                        </a:solidFill>
                        <a:latin typeface="Noto Sans Med" pitchFamily="34"/>
                        <a:ea typeface="Noto Sans Med" pitchFamily="34"/>
                        <a:cs typeface="Noto Sans Med" pitchFamily="34"/>
                      </a:endParaRPr>
                    </a:p>
                    <a:p>
                      <a:pPr algn="l"/>
                      <a:r>
                        <a:rPr lang="ro-RO" sz="1000" noProof="0" dirty="0" smtClean="0">
                          <a:solidFill>
                            <a:schemeClr val="accent3">
                              <a:lumMod val="75000"/>
                            </a:schemeClr>
                          </a:solidFill>
                          <a:latin typeface="Noto Sans Med" pitchFamily="34"/>
                          <a:ea typeface="Noto Sans Med" pitchFamily="34"/>
                          <a:cs typeface="Noto Sans Med" pitchFamily="34"/>
                        </a:rPr>
                        <a:t>per cont, lunar</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49804"/>
                      </a:srgbClr>
                    </a:solidFill>
                  </a:tcPr>
                </a:tc>
                <a:extLst>
                  <a:ext uri="{0D108BD9-81ED-4DB2-BD59-A6C34878D82A}">
                    <a16:rowId xmlns:a16="http://schemas.microsoft.com/office/drawing/2014/main" val="807402225"/>
                  </a:ext>
                </a:extLst>
              </a:tr>
              <a:tr h="416976">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Speze de transmitere documente prin poșta recomandată</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conform tarifelor poştei recomandate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per set de documente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49804"/>
                      </a:srgbClr>
                    </a:solidFill>
                  </a:tcPr>
                </a:tc>
                <a:extLst>
                  <a:ext uri="{0D108BD9-81ED-4DB2-BD59-A6C34878D82A}">
                    <a16:rowId xmlns:a16="http://schemas.microsoft.com/office/drawing/2014/main" val="1909636919"/>
                  </a:ext>
                </a:extLst>
              </a:tr>
              <a:tr h="416976">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Speze de transmitere documente prin poșta rapidă</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conform tarifelor poştei rapide</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per set de documente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49804"/>
                      </a:srgbClr>
                    </a:solidFill>
                  </a:tcPr>
                </a:tc>
                <a:extLst>
                  <a:ext uri="{0D108BD9-81ED-4DB2-BD59-A6C34878D82A}">
                    <a16:rowId xmlns:a16="http://schemas.microsoft.com/office/drawing/2014/main" val="289163424"/>
                  </a:ext>
                </a:extLst>
              </a:tr>
              <a:tr h="416976">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Verificare autenticității bancnotelor</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1 MDL</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per bancnotă</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49804"/>
                      </a:srgbClr>
                    </a:solidFill>
                  </a:tcPr>
                </a:tc>
                <a:extLst>
                  <a:ext uri="{0D108BD9-81ED-4DB2-BD59-A6C34878D82A}">
                    <a16:rowId xmlns:a16="http://schemas.microsoft.com/office/drawing/2014/main" val="324202112"/>
                  </a:ext>
                </a:extLst>
              </a:tr>
            </a:tbl>
          </a:graphicData>
        </a:graphic>
      </p:graphicFrame>
    </p:spTree>
    <p:extLst>
      <p:ext uri="{BB962C8B-B14F-4D97-AF65-F5344CB8AC3E}">
        <p14:creationId xmlns:p14="http://schemas.microsoft.com/office/powerpoint/2010/main" val="2415246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989384001"/>
              </p:ext>
            </p:extLst>
          </p:nvPr>
        </p:nvGraphicFramePr>
        <p:xfrm>
          <a:off x="218141" y="290343"/>
          <a:ext cx="6421719" cy="2790000"/>
        </p:xfrm>
        <a:graphic>
          <a:graphicData uri="http://schemas.openxmlformats.org/drawingml/2006/table">
            <a:tbl>
              <a:tblPr firstRow="1" bandRow="1">
                <a:tableStyleId>{5C22544A-7EE6-4342-B048-85BDC9FD1C3A}</a:tableStyleId>
              </a:tblPr>
              <a:tblGrid>
                <a:gridCol w="2588826">
                  <a:extLst>
                    <a:ext uri="{9D8B030D-6E8A-4147-A177-3AD203B41FA5}">
                      <a16:colId xmlns:a16="http://schemas.microsoft.com/office/drawing/2014/main" val="20003"/>
                    </a:ext>
                  </a:extLst>
                </a:gridCol>
                <a:gridCol w="1463108">
                  <a:extLst>
                    <a:ext uri="{9D8B030D-6E8A-4147-A177-3AD203B41FA5}">
                      <a16:colId xmlns:a16="http://schemas.microsoft.com/office/drawing/2014/main" val="20004"/>
                    </a:ext>
                  </a:extLst>
                </a:gridCol>
                <a:gridCol w="2369785">
                  <a:extLst>
                    <a:ext uri="{9D8B030D-6E8A-4147-A177-3AD203B41FA5}">
                      <a16:colId xmlns:a16="http://schemas.microsoft.com/office/drawing/2014/main" val="20005"/>
                    </a:ext>
                  </a:extLst>
                </a:gridCol>
              </a:tblGrid>
              <a:tr h="288000">
                <a:tc>
                  <a:txBody>
                    <a:bodyPr/>
                    <a:lstStyle/>
                    <a:p>
                      <a:pPr algn="ctr"/>
                      <a:r>
                        <a:rPr lang="ro-RO" sz="1000" b="0" noProof="0" dirty="0" smtClean="0">
                          <a:solidFill>
                            <a:schemeClr val="accent3">
                              <a:lumMod val="75000"/>
                            </a:schemeClr>
                          </a:solidFill>
                          <a:latin typeface="Noto Sans Med" pitchFamily="34"/>
                          <a:ea typeface="Noto Sans Med" pitchFamily="34"/>
                          <a:cs typeface="Noto Sans Med" pitchFamily="34"/>
                        </a:rPr>
                        <a:t>DENUMIREA OPERAŢIUNII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TARIF APLICAT</a:t>
                      </a: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MENŢIUNI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extLst>
                  <a:ext uri="{0D108BD9-81ED-4DB2-BD59-A6C34878D82A}">
                    <a16:rowId xmlns:a16="http://schemas.microsoft.com/office/drawing/2014/main" val="10000"/>
                  </a:ext>
                </a:extLst>
              </a:tr>
              <a:tr h="522514">
                <a:tc gridSpan="3">
                  <a:txBody>
                    <a:bodyPr/>
                    <a:lstStyle/>
                    <a:p>
                      <a:pPr marL="0" marR="0" indent="0" algn="just" defTabSz="1219003" rtl="0" eaLnBrk="1" fontAlgn="auto" latinLnBrk="0" hangingPunct="1">
                        <a:lnSpc>
                          <a:spcPct val="100000"/>
                        </a:lnSpc>
                        <a:spcBef>
                          <a:spcPts val="0"/>
                        </a:spcBef>
                        <a:spcAft>
                          <a:spcPts val="0"/>
                        </a:spcAft>
                        <a:buClrTx/>
                        <a:buSzTx/>
                        <a:buFontTx/>
                        <a:buNone/>
                        <a:tabLst/>
                        <a:defRPr/>
                      </a:pPr>
                      <a:r>
                        <a:rPr lang="ro-MD" sz="1000" b="0" noProof="0" dirty="0" smtClean="0">
                          <a:solidFill>
                            <a:schemeClr val="accent3">
                              <a:lumMod val="75000"/>
                            </a:schemeClr>
                          </a:solidFill>
                          <a:latin typeface="Noto Sans Med" pitchFamily="34"/>
                          <a:ea typeface="Noto Sans Med" pitchFamily="34"/>
                          <a:cs typeface="Noto Sans Med" pitchFamily="34"/>
                        </a:rPr>
                        <a:t>Toate comisioanele includ TVA, dacă cele din urmă presupun achitarea taxei.</a:t>
                      </a:r>
                    </a:p>
                    <a:p>
                      <a:pPr marL="0" marR="0" indent="0" algn="just" defTabSz="1219003" rtl="0" eaLnBrk="1" fontAlgn="auto" latinLnBrk="0" hangingPunct="1">
                        <a:lnSpc>
                          <a:spcPct val="100000"/>
                        </a:lnSpc>
                        <a:spcBef>
                          <a:spcPts val="0"/>
                        </a:spcBef>
                        <a:spcAft>
                          <a:spcPts val="0"/>
                        </a:spcAft>
                        <a:buClrTx/>
                        <a:buSzTx/>
                        <a:buFontTx/>
                        <a:buNone/>
                        <a:tabLst/>
                        <a:defRPr/>
                      </a:pPr>
                      <a:endParaRPr lang="ro-MD" sz="1000" b="0" noProof="0" dirty="0" smtClean="0">
                        <a:solidFill>
                          <a:schemeClr val="accent3">
                            <a:lumMod val="75000"/>
                          </a:schemeClr>
                        </a:solidFill>
                        <a:latin typeface="Noto Sans Med" pitchFamily="34"/>
                        <a:ea typeface="Noto Sans Med" pitchFamily="34"/>
                        <a:cs typeface="Noto Sans Med" pitchFamily="34"/>
                      </a:endParaRPr>
                    </a:p>
                    <a:p>
                      <a:pPr marL="0" marR="0" indent="0" algn="just" defTabSz="1219003" rtl="0" eaLnBrk="1" fontAlgn="auto" latinLnBrk="0" hangingPunct="1">
                        <a:lnSpc>
                          <a:spcPct val="100000"/>
                        </a:lnSpc>
                        <a:spcBef>
                          <a:spcPts val="0"/>
                        </a:spcBef>
                        <a:spcAft>
                          <a:spcPts val="0"/>
                        </a:spcAft>
                        <a:buClrTx/>
                        <a:buSzTx/>
                        <a:buFontTx/>
                        <a:buNone/>
                        <a:tabLst/>
                        <a:defRPr/>
                      </a:pPr>
                      <a:r>
                        <a:rPr lang="ro-MD" sz="1000" b="0" noProof="0" dirty="0" smtClean="0">
                          <a:solidFill>
                            <a:schemeClr val="accent3">
                              <a:lumMod val="75000"/>
                            </a:schemeClr>
                          </a:solidFill>
                          <a:latin typeface="Noto Sans Med" pitchFamily="34"/>
                          <a:ea typeface="Noto Sans Med" pitchFamily="34"/>
                          <a:cs typeface="Noto Sans Med" pitchFamily="34"/>
                        </a:rPr>
                        <a:t>În cazul în care nu se specifică altfel: (i) comisioanele se percep în urma efectuării tranzacţiei respective, (ii) comisioanele în valută străină se vor percepe în valuta tranzacţiei sau în moneda naţională în echivalentul sumei calculată la rata oficială de schimb din data operaţiunii.</a:t>
                      </a:r>
                    </a:p>
                    <a:p>
                      <a:pPr marL="0" marR="0" indent="0" algn="just" defTabSz="1219003" rtl="0" eaLnBrk="1" fontAlgn="auto" latinLnBrk="0" hangingPunct="1">
                        <a:lnSpc>
                          <a:spcPct val="100000"/>
                        </a:lnSpc>
                        <a:spcBef>
                          <a:spcPts val="0"/>
                        </a:spcBef>
                        <a:spcAft>
                          <a:spcPts val="0"/>
                        </a:spcAft>
                        <a:buClrTx/>
                        <a:buSzTx/>
                        <a:buFontTx/>
                        <a:buNone/>
                        <a:tabLst/>
                        <a:defRPr/>
                      </a:pPr>
                      <a:endParaRPr lang="ro-MD" sz="1000" b="0" noProof="0" dirty="0" smtClean="0">
                        <a:solidFill>
                          <a:schemeClr val="accent3">
                            <a:lumMod val="75000"/>
                          </a:schemeClr>
                        </a:solidFill>
                        <a:latin typeface="Noto Sans Med" pitchFamily="34"/>
                        <a:ea typeface="Noto Sans Med" pitchFamily="34"/>
                        <a:cs typeface="Noto Sans Med" pitchFamily="34"/>
                      </a:endParaRPr>
                    </a:p>
                    <a:p>
                      <a:pPr marL="0" marR="0" indent="0" algn="just" defTabSz="1219003" rtl="0" eaLnBrk="1" fontAlgn="auto" latinLnBrk="0" hangingPunct="1">
                        <a:lnSpc>
                          <a:spcPct val="100000"/>
                        </a:lnSpc>
                        <a:spcBef>
                          <a:spcPts val="0"/>
                        </a:spcBef>
                        <a:spcAft>
                          <a:spcPts val="0"/>
                        </a:spcAft>
                        <a:buClrTx/>
                        <a:buSzTx/>
                        <a:buFontTx/>
                        <a:buNone/>
                        <a:tabLst/>
                        <a:defRPr/>
                      </a:pPr>
                      <a:r>
                        <a:rPr lang="ro-MD" sz="1000" b="0" noProof="0" dirty="0" smtClean="0">
                          <a:solidFill>
                            <a:schemeClr val="accent3">
                              <a:lumMod val="75000"/>
                            </a:schemeClr>
                          </a:solidFill>
                          <a:latin typeface="Noto Sans Med" pitchFamily="34"/>
                          <a:ea typeface="Noto Sans Med" pitchFamily="34"/>
                          <a:cs typeface="Noto Sans Med" pitchFamily="34"/>
                        </a:rPr>
                        <a:t>Banca îşi rezervă dreptul de a percepe clientului orice comisioane aplicate de alte bănci implicate în procesarea unei operaţiuni date.</a:t>
                      </a:r>
                    </a:p>
                    <a:p>
                      <a:pPr marL="0" marR="0" indent="0" algn="just" defTabSz="1219003" rtl="0" eaLnBrk="1" fontAlgn="auto" latinLnBrk="0" hangingPunct="1">
                        <a:lnSpc>
                          <a:spcPct val="100000"/>
                        </a:lnSpc>
                        <a:spcBef>
                          <a:spcPts val="0"/>
                        </a:spcBef>
                        <a:spcAft>
                          <a:spcPts val="0"/>
                        </a:spcAft>
                        <a:buClrTx/>
                        <a:buSzTx/>
                        <a:buFontTx/>
                        <a:buNone/>
                        <a:tabLst/>
                        <a:defRPr/>
                      </a:pPr>
                      <a:endParaRPr lang="ro-MD" sz="1000" b="0" noProof="0" dirty="0" smtClean="0">
                        <a:solidFill>
                          <a:schemeClr val="accent3">
                            <a:lumMod val="75000"/>
                          </a:schemeClr>
                        </a:solidFill>
                        <a:latin typeface="Noto Sans Med" pitchFamily="34"/>
                        <a:ea typeface="Noto Sans Med" pitchFamily="34"/>
                        <a:cs typeface="Noto Sans Med" pitchFamily="34"/>
                      </a:endParaRPr>
                    </a:p>
                    <a:p>
                      <a:pPr marL="0" marR="0" indent="0" algn="just" defTabSz="1219003" rtl="0" eaLnBrk="1" fontAlgn="auto" latinLnBrk="0" hangingPunct="1">
                        <a:lnSpc>
                          <a:spcPct val="100000"/>
                        </a:lnSpc>
                        <a:spcBef>
                          <a:spcPts val="0"/>
                        </a:spcBef>
                        <a:spcAft>
                          <a:spcPts val="0"/>
                        </a:spcAft>
                        <a:buClrTx/>
                        <a:buSzTx/>
                        <a:buFontTx/>
                        <a:buNone/>
                        <a:tabLst/>
                        <a:defRPr/>
                      </a:pPr>
                      <a:r>
                        <a:rPr lang="ro-MD" sz="1000" b="0" noProof="0" dirty="0" smtClean="0">
                          <a:solidFill>
                            <a:schemeClr val="accent3">
                              <a:lumMod val="75000"/>
                            </a:schemeClr>
                          </a:solidFill>
                          <a:latin typeface="Noto Sans Med" pitchFamily="34"/>
                          <a:ea typeface="Noto Sans Med" pitchFamily="34"/>
                          <a:cs typeface="Noto Sans Med" pitchFamily="34"/>
                        </a:rPr>
                        <a:t>Banca poate aplica clientului</a:t>
                      </a:r>
                      <a:r>
                        <a:rPr lang="ro-MD" sz="1000" b="0" baseline="0" noProof="0" dirty="0" smtClean="0">
                          <a:solidFill>
                            <a:schemeClr val="accent3">
                              <a:lumMod val="75000"/>
                            </a:schemeClr>
                          </a:solidFill>
                          <a:latin typeface="Noto Sans Med" pitchFamily="34"/>
                          <a:ea typeface="Noto Sans Med" pitchFamily="34"/>
                          <a:cs typeface="Noto Sans Med" pitchFamily="34"/>
                        </a:rPr>
                        <a:t> alte condiţii tarifare, negociate de comun acord conform înţelegerilor scrise între părţi.</a:t>
                      </a:r>
                      <a:endParaRPr lang="ro-MD" sz="1000" b="0" noProof="0" dirty="0" smtClean="0">
                        <a:solidFill>
                          <a:schemeClr val="accent3">
                            <a:lumMod val="75000"/>
                          </a:schemeClr>
                        </a:solidFill>
                        <a:latin typeface="Noto Sans Med" pitchFamily="34"/>
                        <a:ea typeface="Noto Sans Med" pitchFamily="34"/>
                        <a:cs typeface="Noto Sans Med" pitchFamily="34"/>
                      </a:endParaRPr>
                    </a:p>
                    <a:p>
                      <a:pPr marL="0" marR="0" indent="0" algn="just" defTabSz="1219003" rtl="0" eaLnBrk="1" fontAlgn="auto" latinLnBrk="0" hangingPunct="1">
                        <a:lnSpc>
                          <a:spcPct val="100000"/>
                        </a:lnSpc>
                        <a:spcBef>
                          <a:spcPts val="0"/>
                        </a:spcBef>
                        <a:spcAft>
                          <a:spcPts val="0"/>
                        </a:spcAft>
                        <a:buClrTx/>
                        <a:buSzTx/>
                        <a:buFontTx/>
                        <a:buNone/>
                        <a:tabLst/>
                        <a:defRPr/>
                      </a:pPr>
                      <a:endParaRPr lang="ro-MD" sz="1000" b="0" noProof="0" dirty="0" smtClean="0">
                        <a:solidFill>
                          <a:schemeClr val="accent3">
                            <a:lumMod val="75000"/>
                          </a:schemeClr>
                        </a:solidFill>
                        <a:latin typeface="Noto Sans Med" pitchFamily="34"/>
                        <a:ea typeface="Noto Sans Med" pitchFamily="34"/>
                        <a:cs typeface="Noto Sans Med" pitchFamily="34"/>
                      </a:endParaRPr>
                    </a:p>
                    <a:p>
                      <a:pPr marL="0" marR="0" indent="0" algn="just" defTabSz="1219003" rtl="0" eaLnBrk="1" fontAlgn="auto" latinLnBrk="0" hangingPunct="1">
                        <a:lnSpc>
                          <a:spcPct val="100000"/>
                        </a:lnSpc>
                        <a:spcBef>
                          <a:spcPts val="0"/>
                        </a:spcBef>
                        <a:spcAft>
                          <a:spcPts val="0"/>
                        </a:spcAft>
                        <a:buClrTx/>
                        <a:buSzTx/>
                        <a:buFontTx/>
                        <a:buNone/>
                        <a:tabLst/>
                        <a:defRPr/>
                      </a:pPr>
                      <a:r>
                        <a:rPr lang="ro-MD" sz="1000" b="0" noProof="0" dirty="0" smtClean="0">
                          <a:solidFill>
                            <a:schemeClr val="accent3">
                              <a:lumMod val="75000"/>
                            </a:schemeClr>
                          </a:solidFill>
                          <a:latin typeface="Noto Sans Med" pitchFamily="34"/>
                          <a:ea typeface="Noto Sans Med" pitchFamily="34"/>
                          <a:cs typeface="Noto Sans Med" pitchFamily="34"/>
                        </a:rPr>
                        <a:t>Banca îşi rezervă dreptul de a modifica tarifele şi comisioanele din această listă. </a:t>
                      </a:r>
                    </a:p>
                    <a:p>
                      <a:pPr marL="0" marR="0" indent="0" algn="just" defTabSz="1219003" rtl="0" eaLnBrk="1" fontAlgn="auto" latinLnBrk="0" hangingPunct="1">
                        <a:lnSpc>
                          <a:spcPct val="100000"/>
                        </a:lnSpc>
                        <a:spcBef>
                          <a:spcPts val="0"/>
                        </a:spcBef>
                        <a:spcAft>
                          <a:spcPts val="0"/>
                        </a:spcAft>
                        <a:buClrTx/>
                        <a:buSzTx/>
                        <a:buFontTx/>
                        <a:buNone/>
                        <a:tabLst/>
                        <a:defRPr/>
                      </a:pPr>
                      <a:r>
                        <a:rPr lang="ro-MD" sz="1000" b="0" noProof="0" dirty="0" smtClean="0">
                          <a:solidFill>
                            <a:schemeClr val="accent3">
                              <a:lumMod val="75000"/>
                            </a:schemeClr>
                          </a:solidFill>
                          <a:latin typeface="Noto Sans Med" pitchFamily="34"/>
                          <a:ea typeface="Noto Sans Med" pitchFamily="34"/>
                          <a:cs typeface="Noto Sans Med" pitchFamily="34"/>
                        </a:rPr>
                        <a:t>Noile tarife şi comisioane vor fi puse la dispoziţia clienţilor conform prevederilor</a:t>
                      </a:r>
                      <a:r>
                        <a:rPr lang="ro-MD" sz="1000" b="0" baseline="0" noProof="0" dirty="0" smtClean="0">
                          <a:solidFill>
                            <a:schemeClr val="accent3">
                              <a:lumMod val="75000"/>
                            </a:schemeClr>
                          </a:solidFill>
                          <a:latin typeface="Noto Sans Med" pitchFamily="34"/>
                          <a:ea typeface="Noto Sans Med" pitchFamily="34"/>
                          <a:cs typeface="Noto Sans Med" pitchFamily="34"/>
                        </a:rPr>
                        <a:t> din Condiţiile Generale de Afaceri aplicabile Persoanelor Juridice.</a:t>
                      </a:r>
                      <a:endParaRPr lang="ro-MD" sz="1000" b="0"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T w="9525"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hMerge="1">
                  <a:txBody>
                    <a:bodyPr/>
                    <a:lstStyle/>
                    <a:p>
                      <a:pPr algn="ctr"/>
                      <a:endParaRPr lang="ro-RO" sz="1000"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hMerge="1">
                  <a:txBody>
                    <a:bodyPr/>
                    <a:lstStyle/>
                    <a:p>
                      <a:pPr algn="l"/>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3378830800"/>
                  </a:ext>
                </a:extLst>
              </a:tr>
            </a:tbl>
          </a:graphicData>
        </a:graphic>
      </p:graphicFrame>
    </p:spTree>
    <p:extLst>
      <p:ext uri="{BB962C8B-B14F-4D97-AF65-F5344CB8AC3E}">
        <p14:creationId xmlns:p14="http://schemas.microsoft.com/office/powerpoint/2010/main" val="2415246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1137880854"/>
              </p:ext>
            </p:extLst>
          </p:nvPr>
        </p:nvGraphicFramePr>
        <p:xfrm>
          <a:off x="219933" y="290343"/>
          <a:ext cx="6418135" cy="7585502"/>
        </p:xfrm>
        <a:graphic>
          <a:graphicData uri="http://schemas.openxmlformats.org/drawingml/2006/table">
            <a:tbl>
              <a:tblPr firstRow="1" bandRow="1">
                <a:tableStyleId>{5C22544A-7EE6-4342-B048-85BDC9FD1C3A}</a:tableStyleId>
              </a:tblPr>
              <a:tblGrid>
                <a:gridCol w="2933001">
                  <a:extLst>
                    <a:ext uri="{9D8B030D-6E8A-4147-A177-3AD203B41FA5}">
                      <a16:colId xmlns:a16="http://schemas.microsoft.com/office/drawing/2014/main" val="20002"/>
                    </a:ext>
                  </a:extLst>
                </a:gridCol>
                <a:gridCol w="1330360">
                  <a:extLst>
                    <a:ext uri="{9D8B030D-6E8A-4147-A177-3AD203B41FA5}">
                      <a16:colId xmlns:a16="http://schemas.microsoft.com/office/drawing/2014/main" val="20004"/>
                    </a:ext>
                  </a:extLst>
                </a:gridCol>
                <a:gridCol w="2154774">
                  <a:extLst>
                    <a:ext uri="{9D8B030D-6E8A-4147-A177-3AD203B41FA5}">
                      <a16:colId xmlns:a16="http://schemas.microsoft.com/office/drawing/2014/main" val="20005"/>
                    </a:ext>
                  </a:extLst>
                </a:gridCol>
              </a:tblGrid>
              <a:tr h="288000">
                <a:tc>
                  <a:txBody>
                    <a:bodyPr/>
                    <a:lstStyle/>
                    <a:p>
                      <a:pPr algn="ctr"/>
                      <a:r>
                        <a:rPr lang="ro-RO" sz="1000" b="0" noProof="0" dirty="0" smtClean="0">
                          <a:solidFill>
                            <a:schemeClr val="accent3">
                              <a:lumMod val="75000"/>
                            </a:schemeClr>
                          </a:solidFill>
                          <a:latin typeface="Noto Sans Med" pitchFamily="34"/>
                          <a:ea typeface="Noto Sans Med" pitchFamily="34"/>
                          <a:cs typeface="Noto Sans Med" pitchFamily="34"/>
                        </a:rPr>
                        <a:t>DENUMIREA OPERAŢIUNII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TARIF APLICAT</a:t>
                      </a: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MENŢIUNI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extLst>
                  <a:ext uri="{0D108BD9-81ED-4DB2-BD59-A6C34878D82A}">
                    <a16:rowId xmlns:a16="http://schemas.microsoft.com/office/drawing/2014/main" val="10000"/>
                  </a:ext>
                </a:extLst>
              </a:tr>
              <a:tr h="493776">
                <a:tc gridSpan="3">
                  <a:txBody>
                    <a:bodyPr/>
                    <a:lstStyle/>
                    <a:p>
                      <a:pPr marL="0" marR="0" indent="0" algn="ctr" defTabSz="1219003" rtl="0" eaLnBrk="1" fontAlgn="auto" latinLnBrk="0" hangingPunct="1">
                        <a:lnSpc>
                          <a:spcPct val="100000"/>
                        </a:lnSpc>
                        <a:spcBef>
                          <a:spcPts val="0"/>
                        </a:spcBef>
                        <a:spcAft>
                          <a:spcPts val="0"/>
                        </a:spcAft>
                        <a:buClrTx/>
                        <a:buSzTx/>
                        <a:buFontTx/>
                        <a:buNone/>
                        <a:tabLst/>
                        <a:defRPr/>
                      </a:pPr>
                      <a:r>
                        <a:rPr lang="vi-VN" sz="1200" noProof="0" dirty="0" smtClean="0">
                          <a:solidFill>
                            <a:srgbClr val="000000">
                              <a:alpha val="50000"/>
                            </a:srgbClr>
                          </a:solidFill>
                          <a:latin typeface="Noto Sans Med" pitchFamily="34"/>
                          <a:ea typeface="Noto Sans Med" pitchFamily="34"/>
                          <a:cs typeface="Noto Sans Med" pitchFamily="34"/>
                        </a:rPr>
                        <a:t>PACHETE DE SERVICII ŞI PRODUSE DE CONT CURENT </a:t>
                      </a:r>
                      <a:r>
                        <a:rPr lang="en-US" sz="1200" noProof="0" dirty="0" smtClean="0">
                          <a:solidFill>
                            <a:srgbClr val="000000">
                              <a:alpha val="50000"/>
                            </a:srgbClr>
                          </a:solidFill>
                          <a:latin typeface="Noto Sans Med" pitchFamily="34"/>
                          <a:ea typeface="Noto Sans Med" pitchFamily="34"/>
                          <a:cs typeface="Noto Sans Med" pitchFamily="34"/>
                        </a:rPr>
                        <a:t/>
                      </a:r>
                      <a:br>
                        <a:rPr lang="en-US" sz="1200" noProof="0" dirty="0" smtClean="0">
                          <a:solidFill>
                            <a:srgbClr val="000000">
                              <a:alpha val="50000"/>
                            </a:srgbClr>
                          </a:solidFill>
                          <a:latin typeface="Noto Sans Med" pitchFamily="34"/>
                          <a:ea typeface="Noto Sans Med" pitchFamily="34"/>
                          <a:cs typeface="Noto Sans Med" pitchFamily="34"/>
                        </a:rPr>
                      </a:br>
                      <a:r>
                        <a:rPr lang="vi-VN" sz="1200" noProof="0" dirty="0" smtClean="0">
                          <a:solidFill>
                            <a:srgbClr val="000000">
                              <a:alpha val="50000"/>
                            </a:srgbClr>
                          </a:solidFill>
                          <a:latin typeface="Noto Sans Med" pitchFamily="34"/>
                          <a:ea typeface="Noto Sans Med" pitchFamily="34"/>
                          <a:cs typeface="Noto Sans Med" pitchFamily="34"/>
                        </a:rPr>
                        <a:t>ŞI CARD BUSINESS PENTRU IMM*</a:t>
                      </a:r>
                    </a:p>
                    <a:p>
                      <a:pPr marL="0" marR="0" indent="0" algn="ctr" defTabSz="1219003" rtl="0" eaLnBrk="1" fontAlgn="auto" latinLnBrk="0" hangingPunct="1">
                        <a:lnSpc>
                          <a:spcPct val="100000"/>
                        </a:lnSpc>
                        <a:spcBef>
                          <a:spcPts val="0"/>
                        </a:spcBef>
                        <a:spcAft>
                          <a:spcPts val="0"/>
                        </a:spcAft>
                        <a:buClrTx/>
                        <a:buSzTx/>
                        <a:buFontTx/>
                        <a:buNone/>
                        <a:tabLst/>
                        <a:defRPr/>
                      </a:pPr>
                      <a:r>
                        <a:rPr lang="vi-VN" sz="1000" noProof="0" dirty="0" smtClean="0">
                          <a:solidFill>
                            <a:srgbClr val="000000">
                              <a:alpha val="50000"/>
                            </a:srgbClr>
                          </a:solidFill>
                          <a:latin typeface="Noto Sans Med" pitchFamily="34"/>
                          <a:ea typeface="Noto Sans Med" pitchFamily="34"/>
                          <a:cs typeface="Noto Sans Med" pitchFamily="34"/>
                        </a:rPr>
                        <a:t>*Persoane Juridice care sunt încadraţi în categoria comercială client IMM </a:t>
                      </a:r>
                      <a:r>
                        <a:rPr lang="en-US" sz="1000" noProof="0" dirty="0" smtClean="0">
                          <a:solidFill>
                            <a:srgbClr val="000000">
                              <a:alpha val="50000"/>
                            </a:srgbClr>
                          </a:solidFill>
                          <a:latin typeface="Noto Sans Med" pitchFamily="34"/>
                          <a:ea typeface="Noto Sans Med" pitchFamily="34"/>
                          <a:cs typeface="Noto Sans Med" pitchFamily="34"/>
                        </a:rPr>
                        <a:t/>
                      </a:r>
                      <a:br>
                        <a:rPr lang="en-US" sz="1000" noProof="0" dirty="0" smtClean="0">
                          <a:solidFill>
                            <a:srgbClr val="000000">
                              <a:alpha val="50000"/>
                            </a:srgbClr>
                          </a:solidFill>
                          <a:latin typeface="Noto Sans Med" pitchFamily="34"/>
                          <a:ea typeface="Noto Sans Med" pitchFamily="34"/>
                          <a:cs typeface="Noto Sans Med" pitchFamily="34"/>
                        </a:rPr>
                      </a:br>
                      <a:r>
                        <a:rPr lang="vi-VN" sz="1000" noProof="0" dirty="0" smtClean="0">
                          <a:solidFill>
                            <a:srgbClr val="000000">
                              <a:alpha val="50000"/>
                            </a:srgbClr>
                          </a:solidFill>
                          <a:latin typeface="Noto Sans Med" pitchFamily="34"/>
                          <a:ea typeface="Noto Sans Med" pitchFamily="34"/>
                          <a:cs typeface="Noto Sans Med" pitchFamily="34"/>
                        </a:rPr>
                        <a:t>co</a:t>
                      </a:r>
                      <a:r>
                        <a:rPr lang="ro-RO" sz="1000" noProof="0" dirty="0" smtClean="0">
                          <a:solidFill>
                            <a:srgbClr val="000000">
                              <a:alpha val="50000"/>
                            </a:srgbClr>
                          </a:solidFill>
                          <a:latin typeface="Noto Sans Med" pitchFamily="34"/>
                          <a:ea typeface="Noto Sans Med" pitchFamily="34"/>
                          <a:cs typeface="Noto Sans Med" pitchFamily="34"/>
                        </a:rPr>
                        <a:t>n</a:t>
                      </a:r>
                      <a:r>
                        <a:rPr lang="vi-VN" sz="1000" noProof="0" dirty="0" smtClean="0">
                          <a:solidFill>
                            <a:srgbClr val="000000">
                              <a:alpha val="50000"/>
                            </a:srgbClr>
                          </a:solidFill>
                          <a:latin typeface="Noto Sans Med" pitchFamily="34"/>
                          <a:ea typeface="Noto Sans Med" pitchFamily="34"/>
                          <a:cs typeface="Noto Sans Med" pitchFamily="34"/>
                        </a:rPr>
                        <a:t>form criteriilor stabilite de Bancă</a:t>
                      </a:r>
                      <a:endParaRPr lang="ro-RO" sz="1000" noProof="0" dirty="0" smtClean="0">
                        <a:solidFill>
                          <a:srgbClr val="000000">
                            <a:alpha val="50000"/>
                          </a:srgb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000"/>
                      </a:srgbClr>
                    </a:solidFill>
                  </a:tcPr>
                </a:tc>
                <a:tc h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solidFill>
                      <a:schemeClr val="bg1">
                        <a:lumMod val="95000"/>
                      </a:schemeClr>
                    </a:solidFill>
                  </a:tcPr>
                </a:tc>
                <a:tc h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T w="9525" cap="flat" cmpd="sng" algn="ctr">
                      <a:solidFill>
                        <a:schemeClr val="bg1"/>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10001"/>
                  </a:ext>
                </a:extLst>
              </a:tr>
              <a:tr h="324000">
                <a:tc gridSpan="3">
                  <a:txBody>
                    <a:bodyPr/>
                    <a:lstStyle/>
                    <a:p>
                      <a:pPr marL="0" marR="0" indent="0" algn="ctr" defTabSz="1219003" rtl="0" eaLnBrk="1" fontAlgn="auto" latinLnBrk="0" hangingPunct="1">
                        <a:lnSpc>
                          <a:spcPct val="100000"/>
                        </a:lnSpc>
                        <a:spcBef>
                          <a:spcPts val="0"/>
                        </a:spcBef>
                        <a:spcAft>
                          <a:spcPts val="0"/>
                        </a:spcAft>
                        <a:buClrTx/>
                        <a:buSzTx/>
                        <a:buFontTx/>
                        <a:buNone/>
                        <a:tabLst/>
                        <a:defRPr/>
                      </a:pPr>
                      <a:r>
                        <a:rPr lang="ro-RO" sz="1200" noProof="0" dirty="0" smtClean="0">
                          <a:solidFill>
                            <a:srgbClr val="000000">
                              <a:alpha val="50000"/>
                            </a:srgbClr>
                          </a:solidFill>
                          <a:latin typeface="Noto Sans Med" pitchFamily="34"/>
                          <a:ea typeface="Noto Sans Med" pitchFamily="34"/>
                          <a:cs typeface="Noto Sans Med" pitchFamily="34"/>
                        </a:rPr>
                        <a:t>PACHET "CONTUL PRIMUL AN GRATUIT" (CPAG)</a:t>
                      </a:r>
                    </a:p>
                  </a:txBody>
                  <a:tcPr marL="36000" marR="36000" marT="36000" marB="36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000"/>
                      </a:srgbClr>
                    </a:solidFill>
                  </a:tcPr>
                </a:tc>
                <a:tc h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chemeClr val="bg1">
                        <a:lumMod val="95000"/>
                      </a:schemeClr>
                    </a:solidFill>
                  </a:tcPr>
                </a:tc>
                <a:tc hMerge="1">
                  <a:txBody>
                    <a:bodyPr/>
                    <a:lstStyle/>
                    <a:p>
                      <a:pPr algn="l"/>
                      <a:endParaRPr lang="ro-RO" sz="1000" noProof="0" dirty="0" smtClean="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95000"/>
                      </a:schemeClr>
                    </a:solidFill>
                  </a:tcPr>
                </a:tc>
                <a:extLst>
                  <a:ext uri="{0D108BD9-81ED-4DB2-BD59-A6C34878D82A}">
                    <a16:rowId xmlns:a16="http://schemas.microsoft.com/office/drawing/2014/main" val="10002"/>
                  </a:ext>
                </a:extLst>
              </a:tr>
              <a:tr h="354701">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vi-VN" sz="1000" noProof="0" dirty="0" smtClean="0">
                          <a:solidFill>
                            <a:schemeClr val="accent3">
                              <a:lumMod val="75000"/>
                            </a:schemeClr>
                          </a:solidFill>
                          <a:latin typeface="Noto Sans Med" pitchFamily="34"/>
                          <a:ea typeface="Noto Sans Med" pitchFamily="34"/>
                          <a:cs typeface="Noto Sans Med" pitchFamily="34"/>
                        </a:rPr>
                        <a:t>Deschidere cont curent în MDL şi în valută străină</a:t>
                      </a:r>
                      <a:endParaRPr lang="ro-RO" sz="1000"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rowSpan="11">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gratuit</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rowSpan="11">
                  <a:txBody>
                    <a:bodyPr/>
                    <a:lstStyle/>
                    <a:p>
                      <a:pPr algn="l"/>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03"/>
                  </a:ext>
                </a:extLst>
              </a:tr>
              <a:tr h="0">
                <a:tc>
                  <a:txBody>
                    <a:bodyPr/>
                    <a:lstStyle/>
                    <a:p>
                      <a:pPr marL="0" marR="0" indent="0" algn="just" defTabSz="1219003" rtl="0" eaLnBrk="1" fontAlgn="auto" latinLnBrk="0" hangingPunct="1">
                        <a:lnSpc>
                          <a:spcPct val="100000"/>
                        </a:lnSpc>
                        <a:spcBef>
                          <a:spcPts val="0"/>
                        </a:spcBef>
                        <a:spcAft>
                          <a:spcPts val="0"/>
                        </a:spcAft>
                        <a:buClrTx/>
                        <a:buSzTx/>
                        <a:buFontTx/>
                        <a:buNone/>
                        <a:tabLst/>
                        <a:defRPr/>
                      </a:pPr>
                      <a:r>
                        <a:rPr lang="ro-RO" sz="1000" noProof="0" smtClean="0">
                          <a:solidFill>
                            <a:schemeClr val="accent3">
                              <a:lumMod val="75000"/>
                            </a:schemeClr>
                          </a:solidFill>
                          <a:latin typeface="Noto Sans Med" pitchFamily="34"/>
                          <a:ea typeface="Noto Sans Med" pitchFamily="34"/>
                          <a:cs typeface="Noto Sans Med" pitchFamily="34"/>
                        </a:rPr>
                        <a:t>Administrare </a:t>
                      </a:r>
                      <a:r>
                        <a:rPr lang="ro-RO" sz="1000" noProof="0" dirty="0" smtClean="0">
                          <a:solidFill>
                            <a:schemeClr val="accent3">
                              <a:lumMod val="75000"/>
                            </a:schemeClr>
                          </a:solidFill>
                          <a:latin typeface="Noto Sans Med" pitchFamily="34"/>
                          <a:ea typeface="Noto Sans Med" pitchFamily="34"/>
                          <a:cs typeface="Noto Sans Med" pitchFamily="34"/>
                        </a:rPr>
                        <a:t>cont curent </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v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chemeClr val="bg1">
                        <a:lumMod val="95000"/>
                      </a:schemeClr>
                    </a:solidFill>
                  </a:tcPr>
                </a:tc>
                <a:tc v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95000"/>
                      </a:schemeClr>
                    </a:solidFill>
                  </a:tcPr>
                </a:tc>
                <a:extLst>
                  <a:ext uri="{0D108BD9-81ED-4DB2-BD59-A6C34878D82A}">
                    <a16:rowId xmlns:a16="http://schemas.microsoft.com/office/drawing/2014/main" val="10004"/>
                  </a:ext>
                </a:extLst>
              </a:tr>
              <a:tr h="0">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Deschidere şi administrare cont de card Business în MDL </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v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chemeClr val="bg1">
                        <a:lumMod val="95000"/>
                      </a:schemeClr>
                    </a:solidFill>
                  </a:tcPr>
                </a:tc>
                <a:tc v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95000"/>
                      </a:schemeClr>
                    </a:solidFill>
                  </a:tcPr>
                </a:tc>
                <a:extLst>
                  <a:ext uri="{0D108BD9-81ED-4DB2-BD59-A6C34878D82A}">
                    <a16:rowId xmlns:a16="http://schemas.microsoft.com/office/drawing/2014/main" val="10005"/>
                  </a:ext>
                </a:extLst>
              </a:tr>
              <a:tr h="0">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Emiterea cardurilor Business în MDL</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310098">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vi-VN" sz="1000" noProof="0" dirty="0" smtClean="0">
                          <a:solidFill>
                            <a:schemeClr val="accent3">
                              <a:lumMod val="75000"/>
                            </a:schemeClr>
                          </a:solidFill>
                          <a:latin typeface="Noto Sans Med" pitchFamily="34"/>
                          <a:ea typeface="Noto Sans Med" pitchFamily="34"/>
                          <a:cs typeface="Noto Sans Med" pitchFamily="34"/>
                        </a:rPr>
                        <a:t>Deservirea lunară a cardurilor Business în MDL</a:t>
                      </a:r>
                      <a:endParaRPr lang="ro-RO" sz="1000"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v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chemeClr val="bg1">
                        <a:lumMod val="95000"/>
                      </a:schemeClr>
                    </a:solidFill>
                  </a:tcPr>
                </a:tc>
                <a:tc v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95000"/>
                      </a:schemeClr>
                    </a:solidFill>
                  </a:tcPr>
                </a:tc>
                <a:extLst>
                  <a:ext uri="{0D108BD9-81ED-4DB2-BD59-A6C34878D82A}">
                    <a16:rowId xmlns:a16="http://schemas.microsoft.com/office/drawing/2014/main" val="10007"/>
                  </a:ext>
                </a:extLst>
              </a:tr>
              <a:tr h="288062">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Abonament internet banking VB24 BUSINESS</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v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chemeClr val="bg1">
                        <a:lumMod val="95000"/>
                      </a:schemeClr>
                    </a:solidFill>
                  </a:tcPr>
                </a:tc>
                <a:tc v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95000"/>
                      </a:schemeClr>
                    </a:solidFill>
                  </a:tcPr>
                </a:tc>
                <a:extLst>
                  <a:ext uri="{0D108BD9-81ED-4DB2-BD59-A6C34878D82A}">
                    <a16:rowId xmlns:a16="http://schemas.microsoft.com/office/drawing/2014/main" val="10008"/>
                  </a:ext>
                </a:extLst>
              </a:tr>
              <a:tr h="289776">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vi-VN" sz="1000" noProof="0" dirty="0" smtClean="0">
                          <a:solidFill>
                            <a:schemeClr val="accent3">
                              <a:lumMod val="75000"/>
                            </a:schemeClr>
                          </a:solidFill>
                          <a:latin typeface="Noto Sans Med" pitchFamily="34"/>
                          <a:ea typeface="Noto Sans Med" pitchFamily="34"/>
                          <a:cs typeface="Noto Sans Med" pitchFamily="34"/>
                        </a:rPr>
                        <a:t>Plăţi intrabancare în moneda naţională cu ordin de plată electronic</a:t>
                      </a:r>
                      <a:endParaRPr lang="ro-RO" sz="1000"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v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chemeClr val="bg1">
                        <a:lumMod val="95000"/>
                      </a:schemeClr>
                    </a:solidFill>
                  </a:tcPr>
                </a:tc>
                <a:tc v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95000"/>
                      </a:schemeClr>
                    </a:solidFill>
                  </a:tcPr>
                </a:tc>
                <a:extLst>
                  <a:ext uri="{0D108BD9-81ED-4DB2-BD59-A6C34878D82A}">
                    <a16:rowId xmlns:a16="http://schemas.microsoft.com/office/drawing/2014/main" val="10009"/>
                  </a:ext>
                </a:extLst>
              </a:tr>
              <a:tr h="291490">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vi-VN" sz="1000" noProof="0" dirty="0" smtClean="0">
                          <a:solidFill>
                            <a:schemeClr val="accent3">
                              <a:lumMod val="75000"/>
                            </a:schemeClr>
                          </a:solidFill>
                          <a:latin typeface="Noto Sans Med" pitchFamily="34"/>
                          <a:ea typeface="Noto Sans Med" pitchFamily="34"/>
                          <a:cs typeface="Noto Sans Med" pitchFamily="34"/>
                        </a:rPr>
                        <a:t>Plăţi interbancare în moneda naţională cu ordin de plată electronic</a:t>
                      </a:r>
                      <a:endParaRPr lang="ro-RO" sz="1000"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v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chemeClr val="bg1">
                        <a:lumMod val="95000"/>
                      </a:schemeClr>
                    </a:solidFill>
                  </a:tcPr>
                </a:tc>
                <a:tc v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95000"/>
                      </a:schemeClr>
                    </a:solidFill>
                  </a:tcPr>
                </a:tc>
                <a:extLst>
                  <a:ext uri="{0D108BD9-81ED-4DB2-BD59-A6C34878D82A}">
                    <a16:rowId xmlns:a16="http://schemas.microsoft.com/office/drawing/2014/main" val="10010"/>
                  </a:ext>
                </a:extLst>
              </a:tr>
              <a:tr h="0">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vi-VN" sz="1000" noProof="0" dirty="0" smtClean="0">
                          <a:solidFill>
                            <a:schemeClr val="accent3">
                              <a:lumMod val="75000"/>
                            </a:schemeClr>
                          </a:solidFill>
                          <a:latin typeface="Noto Sans Med" pitchFamily="34"/>
                          <a:ea typeface="Noto Sans Med" pitchFamily="34"/>
                          <a:cs typeface="Noto Sans Med" pitchFamily="34"/>
                        </a:rPr>
                        <a:t>Transfer în monedă naţională sau în valută străină în cadrul proiectelor salariale cu ordin de plată electronic</a:t>
                      </a:r>
                      <a:endParaRPr lang="ro-RO" sz="1000"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v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chemeClr val="bg1">
                        <a:lumMod val="95000"/>
                      </a:schemeClr>
                    </a:solidFill>
                  </a:tcPr>
                </a:tc>
                <a:tc v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95000"/>
                      </a:schemeClr>
                    </a:solidFill>
                  </a:tcPr>
                </a:tc>
                <a:extLst>
                  <a:ext uri="{0D108BD9-81ED-4DB2-BD59-A6C34878D82A}">
                    <a16:rowId xmlns:a16="http://schemas.microsoft.com/office/drawing/2014/main" val="10011"/>
                  </a:ext>
                </a:extLst>
              </a:tr>
              <a:tr h="0">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vi-VN" sz="1000" noProof="0" dirty="0" smtClean="0">
                          <a:solidFill>
                            <a:schemeClr val="accent3">
                              <a:lumMod val="75000"/>
                            </a:schemeClr>
                          </a:solidFill>
                          <a:latin typeface="Noto Sans Med" pitchFamily="34"/>
                          <a:ea typeface="Noto Sans Med" pitchFamily="34"/>
                          <a:cs typeface="Noto Sans Med" pitchFamily="34"/>
                        </a:rPr>
                        <a:t>Transfer în monedă naţională în cadrul proiectelor </a:t>
                      </a:r>
                    </a:p>
                    <a:p>
                      <a:pPr marL="0" marR="0" indent="0" algn="l" defTabSz="1219003" rtl="0" eaLnBrk="1" fontAlgn="auto" latinLnBrk="0" hangingPunct="1">
                        <a:lnSpc>
                          <a:spcPct val="100000"/>
                        </a:lnSpc>
                        <a:spcBef>
                          <a:spcPts val="0"/>
                        </a:spcBef>
                        <a:spcAft>
                          <a:spcPts val="0"/>
                        </a:spcAft>
                        <a:buClrTx/>
                        <a:buSzTx/>
                        <a:buFontTx/>
                        <a:buNone/>
                        <a:tabLst/>
                        <a:defRPr/>
                      </a:pPr>
                      <a:r>
                        <a:rPr lang="vi-VN" sz="1000" noProof="0" dirty="0" smtClean="0">
                          <a:solidFill>
                            <a:schemeClr val="accent3">
                              <a:lumMod val="75000"/>
                            </a:schemeClr>
                          </a:solidFill>
                          <a:latin typeface="Noto Sans Med" pitchFamily="34"/>
                          <a:ea typeface="Noto Sans Med" pitchFamily="34"/>
                          <a:cs typeface="Noto Sans Med" pitchFamily="34"/>
                        </a:rPr>
                        <a:t>VB Lunch</a:t>
                      </a:r>
                      <a:endParaRPr lang="ro-RO" sz="1000"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v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chemeClr val="bg1">
                        <a:lumMod val="95000"/>
                      </a:schemeClr>
                    </a:solidFill>
                  </a:tcPr>
                </a:tc>
                <a:tc v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95000"/>
                      </a:schemeClr>
                    </a:solidFill>
                  </a:tcPr>
                </a:tc>
                <a:extLst>
                  <a:ext uri="{0D108BD9-81ED-4DB2-BD59-A6C34878D82A}">
                    <a16:rowId xmlns:a16="http://schemas.microsoft.com/office/drawing/2014/main" val="10012"/>
                  </a:ext>
                </a:extLst>
              </a:tr>
              <a:tr h="0">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noProof="0" smtClean="0">
                          <a:solidFill>
                            <a:schemeClr val="accent3">
                              <a:lumMod val="75000"/>
                            </a:schemeClr>
                          </a:solidFill>
                          <a:latin typeface="Noto Sans Med" pitchFamily="34"/>
                          <a:ea typeface="Noto Sans Med" pitchFamily="34"/>
                          <a:cs typeface="Noto Sans Med" pitchFamily="34"/>
                        </a:rPr>
                        <a:t>Emiterea cardurilor VB Lunch</a:t>
                      </a:r>
                      <a:endParaRPr lang="ro-RO" sz="1000"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v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chemeClr val="bg1">
                        <a:lumMod val="95000"/>
                      </a:schemeClr>
                    </a:solidFill>
                  </a:tcPr>
                </a:tc>
                <a:tc v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95000"/>
                      </a:schemeClr>
                    </a:solidFill>
                  </a:tcPr>
                </a:tc>
                <a:extLst>
                  <a:ext uri="{0D108BD9-81ED-4DB2-BD59-A6C34878D82A}">
                    <a16:rowId xmlns:a16="http://schemas.microsoft.com/office/drawing/2014/main" val="10013"/>
                  </a:ext>
                </a:extLst>
              </a:tr>
              <a:tr h="0">
                <a:tc gridSpan="3">
                  <a:txBody>
                    <a:bodyPr/>
                    <a:lstStyle/>
                    <a:p>
                      <a:pPr marL="0" marR="0" lvl="0" indent="0" algn="just" defTabSz="1219170" rtl="0" eaLnBrk="1" fontAlgn="auto" latinLnBrk="0" hangingPunct="1">
                        <a:lnSpc>
                          <a:spcPct val="100000"/>
                        </a:lnSpc>
                        <a:spcBef>
                          <a:spcPts val="0"/>
                        </a:spcBef>
                        <a:spcAft>
                          <a:spcPts val="0"/>
                        </a:spcAft>
                        <a:buClrTx/>
                        <a:buSzTx/>
                        <a:buFontTx/>
                        <a:buNone/>
                        <a:tabLst/>
                        <a:defRPr/>
                      </a:pPr>
                      <a:r>
                        <a:rPr lang="ro-RO" sz="900" b="0" i="0" kern="1200" noProof="0" dirty="0" smtClean="0">
                          <a:solidFill>
                            <a:schemeClr val="accent3">
                              <a:lumMod val="75000"/>
                            </a:schemeClr>
                          </a:solidFill>
                          <a:effectLst/>
                          <a:latin typeface="Noto Sans Med" pitchFamily="34"/>
                          <a:ea typeface="Noto Sans Med" pitchFamily="34"/>
                          <a:cs typeface="Noto Sans Med" pitchFamily="34"/>
                        </a:rPr>
                        <a:t>Comisioanele aferente oricăror alte operațiuni de cont curent şi card Business, care nu sunt incluse în pachet, vor fi reţinute la nivelul standard aflat în vigoare la data efectuării operaţiunii.</a:t>
                      </a:r>
                    </a:p>
                    <a:p>
                      <a:pPr marL="0" marR="0" lvl="0" indent="0" algn="just" defTabSz="1219170" rtl="0" eaLnBrk="1" fontAlgn="auto" latinLnBrk="0" hangingPunct="1">
                        <a:lnSpc>
                          <a:spcPct val="100000"/>
                        </a:lnSpc>
                        <a:spcBef>
                          <a:spcPts val="0"/>
                        </a:spcBef>
                        <a:spcAft>
                          <a:spcPts val="0"/>
                        </a:spcAft>
                        <a:buClrTx/>
                        <a:buSzTx/>
                        <a:buFontTx/>
                        <a:buNone/>
                        <a:tabLst/>
                        <a:defRPr/>
                      </a:pPr>
                      <a:r>
                        <a:rPr lang="ro-RO" sz="900" b="0" i="0" kern="1200" noProof="0" dirty="0" smtClean="0">
                          <a:solidFill>
                            <a:schemeClr val="accent3">
                              <a:lumMod val="75000"/>
                            </a:schemeClr>
                          </a:solidFill>
                          <a:effectLst/>
                          <a:latin typeface="Noto Sans Med" pitchFamily="34"/>
                          <a:ea typeface="Noto Sans Med" pitchFamily="34"/>
                          <a:cs typeface="Noto Sans Med" pitchFamily="34"/>
                        </a:rPr>
                        <a:t>Sunt aplicaţi termenii şi condiţiile generale de adeziune la pachetul CPAG.</a:t>
                      </a:r>
                    </a:p>
                  </a:txBody>
                  <a:tcPr marL="49531" marR="49531" marT="49531" marB="49531"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hMerge="1">
                  <a:txBody>
                    <a:bodyPr/>
                    <a:lstStyle/>
                    <a:p>
                      <a:pPr algn="ctr"/>
                      <a:endParaRPr lang="ru-RU" sz="1200" dirty="0">
                        <a:solidFill>
                          <a:schemeClr val="tx2">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chemeClr val="bg1">
                        <a:lumMod val="95000"/>
                      </a:schemeClr>
                    </a:solidFill>
                  </a:tcPr>
                </a:tc>
                <a:tc hMerge="1">
                  <a:txBody>
                    <a:bodyPr/>
                    <a:lstStyle/>
                    <a:p>
                      <a:pPr algn="l"/>
                      <a:endParaRPr lang="ru-RU" sz="1200" dirty="0">
                        <a:solidFill>
                          <a:schemeClr val="tx2">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95000"/>
                      </a:schemeClr>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241524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3375" y="8468139"/>
            <a:ext cx="6122504" cy="954107"/>
          </a:xfrm>
          <a:prstGeom prst="rect">
            <a:avLst/>
          </a:prstGeom>
          <a:noFill/>
        </p:spPr>
        <p:txBody>
          <a:bodyPr wrap="square" rtlCol="0">
            <a:spAutoFit/>
          </a:bodyPr>
          <a:lstStyle/>
          <a:p>
            <a:pPr algn="ctr"/>
            <a:r>
              <a:rPr lang="ro-RO" sz="1400" b="1" dirty="0">
                <a:solidFill>
                  <a:srgbClr val="0088FF"/>
                </a:solidFill>
                <a:latin typeface="Noto Sans" panose="020B0502040504020204" pitchFamily="34"/>
                <a:ea typeface="Noto Sans" panose="020B0502040504020204" pitchFamily="34"/>
                <a:cs typeface="Noto Sans" panose="020B0502040504020204" pitchFamily="34"/>
              </a:rPr>
              <a:t>Sediul central</a:t>
            </a:r>
          </a:p>
          <a:p>
            <a:pPr algn="ctr"/>
            <a:r>
              <a:rPr lang="ro-RO" sz="1400" dirty="0">
                <a:solidFill>
                  <a:srgbClr val="0088FF"/>
                </a:solidFill>
                <a:latin typeface="Noto Sans" panose="020B0502040504020204" pitchFamily="34"/>
                <a:ea typeface="Noto Sans" panose="020B0502040504020204" pitchFamily="34"/>
                <a:cs typeface="Noto Sans" panose="020B0502040504020204" pitchFamily="34"/>
              </a:rPr>
              <a:t>str. 31 August 1989, nr. 141, Chișinău, Moldova</a:t>
            </a:r>
          </a:p>
          <a:p>
            <a:pPr algn="ctr"/>
            <a:r>
              <a:rPr lang="ro-RO" sz="1400" dirty="0" smtClean="0">
                <a:solidFill>
                  <a:srgbClr val="0088FF"/>
                </a:solidFill>
                <a:latin typeface="Noto Sans" panose="020B0502040504020204" pitchFamily="34"/>
                <a:ea typeface="Noto Sans" panose="020B0502040504020204" pitchFamily="34"/>
                <a:cs typeface="Noto Sans" panose="020B0502040504020204" pitchFamily="34"/>
              </a:rPr>
              <a:t>E-mai</a:t>
            </a:r>
            <a:r>
              <a:rPr lang="en-US" sz="1400" dirty="0" smtClean="0">
                <a:solidFill>
                  <a:srgbClr val="0088FF"/>
                </a:solidFill>
                <a:latin typeface="Noto Sans" panose="020B0502040504020204" pitchFamily="34"/>
                <a:ea typeface="Noto Sans" panose="020B0502040504020204" pitchFamily="34"/>
                <a:cs typeface="Noto Sans" panose="020B0502040504020204" pitchFamily="34"/>
              </a:rPr>
              <a:t>l: </a:t>
            </a:r>
            <a:r>
              <a:rPr lang="en-US" sz="1400" dirty="0" smtClean="0">
                <a:solidFill>
                  <a:srgbClr val="0088FF"/>
                </a:solidFill>
                <a:latin typeface="Noto Sans" panose="020B0502040504020204" pitchFamily="34"/>
                <a:ea typeface="Noto Sans" panose="020B0502040504020204" pitchFamily="34"/>
                <a:cs typeface="Noto Sans" panose="020B0502040504020204" pitchFamily="34"/>
                <a:hlinkClick r:id="rId2"/>
              </a:rPr>
              <a:t>office@vb.md</a:t>
            </a:r>
            <a:endParaRPr lang="en-US" sz="1400" dirty="0" smtClean="0">
              <a:solidFill>
                <a:srgbClr val="0088FF"/>
              </a:solidFill>
              <a:latin typeface="Noto Sans" panose="020B0502040504020204" pitchFamily="34"/>
              <a:ea typeface="Noto Sans" panose="020B0502040504020204" pitchFamily="34"/>
              <a:cs typeface="Noto Sans" panose="020B0502040504020204" pitchFamily="34"/>
            </a:endParaRPr>
          </a:p>
          <a:p>
            <a:pPr algn="ctr"/>
            <a:r>
              <a:rPr lang="en-US" sz="1400" dirty="0" smtClean="0">
                <a:solidFill>
                  <a:srgbClr val="0088FF"/>
                </a:solidFill>
                <a:latin typeface="Noto Sans" panose="020B0502040504020204" pitchFamily="34"/>
                <a:ea typeface="Noto Sans" panose="020B0502040504020204" pitchFamily="34"/>
                <a:cs typeface="Noto Sans" panose="020B0502040504020204" pitchFamily="34"/>
              </a:rPr>
              <a:t>IDNO</a:t>
            </a:r>
            <a:r>
              <a:rPr lang="en-US" sz="1400">
                <a:solidFill>
                  <a:srgbClr val="0088FF"/>
                </a:solidFill>
                <a:latin typeface="Noto Sans" panose="020B0502040504020204" pitchFamily="34"/>
                <a:ea typeface="Noto Sans" panose="020B0502040504020204" pitchFamily="34"/>
                <a:cs typeface="Noto Sans" panose="020B0502040504020204" pitchFamily="34"/>
              </a:rPr>
              <a:t>: 1002600001338</a:t>
            </a:r>
            <a:endParaRPr lang="ro-RO" sz="1400" dirty="0">
              <a:solidFill>
                <a:srgbClr val="0088FF"/>
              </a:solidFill>
              <a:latin typeface="Noto Sans" panose="020B0502040504020204" pitchFamily="34"/>
              <a:ea typeface="Noto Sans" panose="020B0502040504020204" pitchFamily="34"/>
              <a:cs typeface="Noto Sans" panose="020B0502040504020204" pitchFamily="34"/>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57415" y="7859294"/>
            <a:ext cx="1674423" cy="389177"/>
          </a:xfrm>
          <a:prstGeom prst="rect">
            <a:avLst/>
          </a:prstGeom>
        </p:spPr>
      </p:pic>
    </p:spTree>
    <p:extLst>
      <p:ext uri="{BB962C8B-B14F-4D97-AF65-F5344CB8AC3E}">
        <p14:creationId xmlns:p14="http://schemas.microsoft.com/office/powerpoint/2010/main" val="33480743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091277791"/>
              </p:ext>
            </p:extLst>
          </p:nvPr>
        </p:nvGraphicFramePr>
        <p:xfrm>
          <a:off x="219933" y="290345"/>
          <a:ext cx="6418135" cy="6025742"/>
        </p:xfrm>
        <a:graphic>
          <a:graphicData uri="http://schemas.openxmlformats.org/drawingml/2006/table">
            <a:tbl>
              <a:tblPr firstRow="1" bandRow="1">
                <a:tableStyleId>{5C22544A-7EE6-4342-B048-85BDC9FD1C3A}</a:tableStyleId>
              </a:tblPr>
              <a:tblGrid>
                <a:gridCol w="2933001">
                  <a:extLst>
                    <a:ext uri="{9D8B030D-6E8A-4147-A177-3AD203B41FA5}">
                      <a16:colId xmlns:a16="http://schemas.microsoft.com/office/drawing/2014/main" val="20002"/>
                    </a:ext>
                  </a:extLst>
                </a:gridCol>
                <a:gridCol w="1330360">
                  <a:extLst>
                    <a:ext uri="{9D8B030D-6E8A-4147-A177-3AD203B41FA5}">
                      <a16:colId xmlns:a16="http://schemas.microsoft.com/office/drawing/2014/main" val="20004"/>
                    </a:ext>
                  </a:extLst>
                </a:gridCol>
                <a:gridCol w="2154774">
                  <a:extLst>
                    <a:ext uri="{9D8B030D-6E8A-4147-A177-3AD203B41FA5}">
                      <a16:colId xmlns:a16="http://schemas.microsoft.com/office/drawing/2014/main" val="20005"/>
                    </a:ext>
                  </a:extLst>
                </a:gridCol>
              </a:tblGrid>
              <a:tr h="288000">
                <a:tc>
                  <a:txBody>
                    <a:bodyPr/>
                    <a:lstStyle/>
                    <a:p>
                      <a:pPr algn="ctr"/>
                      <a:r>
                        <a:rPr lang="ro-RO" sz="1000" b="0" noProof="0" dirty="0" smtClean="0">
                          <a:solidFill>
                            <a:schemeClr val="accent3">
                              <a:lumMod val="75000"/>
                            </a:schemeClr>
                          </a:solidFill>
                          <a:latin typeface="Noto Sans Med" pitchFamily="34"/>
                          <a:ea typeface="Noto Sans Med" pitchFamily="34"/>
                          <a:cs typeface="Noto Sans Med" pitchFamily="34"/>
                        </a:rPr>
                        <a:t>DENUMIREA OPERAŢIUNII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TARIF APLICAT</a:t>
                      </a: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MENŢIUNI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extLst>
                  <a:ext uri="{0D108BD9-81ED-4DB2-BD59-A6C34878D82A}">
                    <a16:rowId xmlns:a16="http://schemas.microsoft.com/office/drawing/2014/main" val="10000"/>
                  </a:ext>
                </a:extLst>
              </a:tr>
              <a:tr h="324000">
                <a:tc gridSpan="3">
                  <a:txBody>
                    <a:bodyPr/>
                    <a:lstStyle/>
                    <a:p>
                      <a:pPr marL="0" marR="0" indent="0" algn="ctr" defTabSz="1219003" rtl="0" eaLnBrk="1" fontAlgn="auto" latinLnBrk="0" hangingPunct="1">
                        <a:lnSpc>
                          <a:spcPct val="100000"/>
                        </a:lnSpc>
                        <a:spcBef>
                          <a:spcPts val="0"/>
                        </a:spcBef>
                        <a:spcAft>
                          <a:spcPts val="0"/>
                        </a:spcAft>
                        <a:buClrTx/>
                        <a:buSzTx/>
                        <a:buFontTx/>
                        <a:buNone/>
                        <a:tabLst/>
                        <a:defRPr/>
                      </a:pPr>
                      <a:r>
                        <a:rPr lang="ro-RO" sz="1200" noProof="0" dirty="0" smtClean="0">
                          <a:solidFill>
                            <a:srgbClr val="000000">
                              <a:alpha val="50000"/>
                            </a:srgbClr>
                          </a:solidFill>
                          <a:latin typeface="Noto Sans Med" pitchFamily="34"/>
                          <a:ea typeface="Noto Sans Med" pitchFamily="34"/>
                          <a:cs typeface="Noto Sans Med" pitchFamily="34"/>
                        </a:rPr>
                        <a:t>PACHET NELIMITAT</a:t>
                      </a:r>
                    </a:p>
                  </a:txBody>
                  <a:tcPr marL="36000" marR="36000" marT="36000" marB="36000" anchor="ctr">
                    <a:lnL w="9525" cap="flat" cmpd="sng" algn="ctr">
                      <a:solidFill>
                        <a:schemeClr val="bg1"/>
                      </a:solidFill>
                      <a:prstDash val="solid"/>
                      <a:round/>
                      <a:headEnd type="none" w="med" len="med"/>
                      <a:tailEnd type="none" w="med" len="med"/>
                    </a:lnL>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000"/>
                      </a:srgbClr>
                    </a:solidFill>
                  </a:tcPr>
                </a:tc>
                <a:tc h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solidFill>
                      <a:schemeClr val="bg1">
                        <a:lumMod val="95000"/>
                      </a:schemeClr>
                    </a:solidFill>
                  </a:tcPr>
                </a:tc>
                <a:tc hMerge="1">
                  <a:txBody>
                    <a:bodyPr/>
                    <a:lstStyle/>
                    <a:p>
                      <a:pPr algn="l"/>
                      <a:endParaRPr lang="ro-RO" sz="1000" noProof="0" dirty="0" smtClean="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T w="9525" cap="flat" cmpd="sng" algn="ctr">
                      <a:solidFill>
                        <a:schemeClr val="bg1"/>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3870931597"/>
                  </a:ext>
                </a:extLst>
              </a:tr>
              <a:tr h="252735">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vi-VN" sz="1000" noProof="0" dirty="0" smtClean="0">
                          <a:solidFill>
                            <a:schemeClr val="accent3">
                              <a:lumMod val="75000"/>
                            </a:schemeClr>
                          </a:solidFill>
                          <a:latin typeface="Noto Sans Med" pitchFamily="34"/>
                          <a:ea typeface="Noto Sans Med" pitchFamily="34"/>
                          <a:cs typeface="Noto Sans Med" pitchFamily="34"/>
                        </a:rPr>
                        <a:t>Deschidere cont curent în MDL şi în valută străină</a:t>
                      </a:r>
                      <a:endParaRPr lang="ro-RO" sz="1000"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rowSpan="10">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119 MDL</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rowSpan="10">
                  <a:txBody>
                    <a:bodyPr/>
                    <a:lstStyle/>
                    <a:p>
                      <a:pPr algn="l"/>
                      <a:r>
                        <a:rPr lang="it-IT" sz="1000" noProof="0" dirty="0" smtClean="0">
                          <a:solidFill>
                            <a:schemeClr val="accent3">
                              <a:lumMod val="75000"/>
                            </a:schemeClr>
                          </a:solidFill>
                          <a:latin typeface="Noto Sans Med" pitchFamily="34"/>
                          <a:ea typeface="Noto Sans Med" pitchFamily="34"/>
                          <a:cs typeface="Noto Sans Med" pitchFamily="34"/>
                        </a:rPr>
                        <a:t>per client, lunar</a:t>
                      </a:r>
                    </a:p>
                    <a:p>
                      <a:pPr algn="l"/>
                      <a:r>
                        <a:rPr lang="it-IT" sz="1000" noProof="0" dirty="0" smtClean="0">
                          <a:solidFill>
                            <a:schemeClr val="accent3">
                              <a:lumMod val="75000"/>
                            </a:schemeClr>
                          </a:solidFill>
                          <a:latin typeface="Noto Sans Med" pitchFamily="34"/>
                          <a:ea typeface="Noto Sans Med" pitchFamily="34"/>
                          <a:cs typeface="Noto Sans Med" pitchFamily="34"/>
                        </a:rPr>
                        <a:t>se percepe în prima zi lucrătoare a lunii de gestiune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49804"/>
                      </a:srgbClr>
                    </a:solidFill>
                  </a:tcPr>
                </a:tc>
                <a:extLst>
                  <a:ext uri="{0D108BD9-81ED-4DB2-BD59-A6C34878D82A}">
                    <a16:rowId xmlns:a16="http://schemas.microsoft.com/office/drawing/2014/main" val="2757383118"/>
                  </a:ext>
                </a:extLst>
              </a:tr>
              <a:tr h="0">
                <a:tc>
                  <a:txBody>
                    <a:bodyPr/>
                    <a:lstStyle/>
                    <a:p>
                      <a:pPr marL="0" marR="0" indent="0" algn="just" defTabSz="1219003" rtl="0" eaLnBrk="1" fontAlgn="auto" latinLnBrk="0" hangingPunct="1">
                        <a:lnSpc>
                          <a:spcPct val="100000"/>
                        </a:lnSpc>
                        <a:spcBef>
                          <a:spcPts val="0"/>
                        </a:spcBef>
                        <a:spcAft>
                          <a:spcPts val="0"/>
                        </a:spcAft>
                        <a:buClrTx/>
                        <a:buSzTx/>
                        <a:buFontTx/>
                        <a:buNone/>
                        <a:tabLst/>
                        <a:defRPr/>
                      </a:pPr>
                      <a:r>
                        <a:rPr lang="ro-RO" sz="1000" noProof="0" smtClean="0">
                          <a:solidFill>
                            <a:schemeClr val="accent3">
                              <a:lumMod val="75000"/>
                            </a:schemeClr>
                          </a:solidFill>
                          <a:latin typeface="Noto Sans Med" pitchFamily="34"/>
                          <a:ea typeface="Noto Sans Med" pitchFamily="34"/>
                          <a:cs typeface="Noto Sans Med" pitchFamily="34"/>
                        </a:rPr>
                        <a:t>Administrare </a:t>
                      </a:r>
                      <a:r>
                        <a:rPr lang="ro-RO" sz="1000" noProof="0" dirty="0" smtClean="0">
                          <a:solidFill>
                            <a:schemeClr val="accent3">
                              <a:lumMod val="75000"/>
                            </a:schemeClr>
                          </a:solidFill>
                          <a:latin typeface="Noto Sans Med" pitchFamily="34"/>
                          <a:ea typeface="Noto Sans Med" pitchFamily="34"/>
                          <a:cs typeface="Noto Sans Med" pitchFamily="34"/>
                        </a:rPr>
                        <a:t>cont curent </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v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chemeClr val="bg1">
                        <a:lumMod val="95000"/>
                      </a:schemeClr>
                    </a:solidFill>
                  </a:tcPr>
                </a:tc>
                <a:tc v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95000"/>
                      </a:schemeClr>
                    </a:solidFill>
                  </a:tcPr>
                </a:tc>
                <a:extLst>
                  <a:ext uri="{0D108BD9-81ED-4DB2-BD59-A6C34878D82A}">
                    <a16:rowId xmlns:a16="http://schemas.microsoft.com/office/drawing/2014/main" val="4141337592"/>
                  </a:ext>
                </a:extLst>
              </a:tr>
              <a:tr h="242309">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Deschidere şi administrare cont de card Business în MDL </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v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chemeClr val="bg1">
                        <a:lumMod val="85000"/>
                        <a:alpha val="30196"/>
                      </a:schemeClr>
                    </a:solidFill>
                  </a:tcPr>
                </a:tc>
                <a:tc v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85000"/>
                        <a:alpha val="30196"/>
                      </a:schemeClr>
                    </a:solidFill>
                  </a:tcPr>
                </a:tc>
                <a:extLst>
                  <a:ext uri="{0D108BD9-81ED-4DB2-BD59-A6C34878D82A}">
                    <a16:rowId xmlns:a16="http://schemas.microsoft.com/office/drawing/2014/main" val="10004"/>
                  </a:ext>
                </a:extLst>
              </a:tr>
              <a:tr h="315276">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Emiterea cardurilor Business în MDL</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5"/>
                  </a:ext>
                </a:extLst>
              </a:tr>
              <a:tr h="362512">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vi-VN" sz="1000" noProof="0" dirty="0" smtClean="0">
                          <a:solidFill>
                            <a:schemeClr val="accent3">
                              <a:lumMod val="75000"/>
                            </a:schemeClr>
                          </a:solidFill>
                          <a:latin typeface="Noto Sans Med" pitchFamily="34"/>
                          <a:ea typeface="Noto Sans Med" pitchFamily="34"/>
                          <a:cs typeface="Noto Sans Med" pitchFamily="34"/>
                        </a:rPr>
                        <a:t>Deservirea lunară a cardurilor Business în MDL</a:t>
                      </a:r>
                      <a:endParaRPr lang="ro-RO" sz="1000"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v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85000"/>
                        <a:alpha val="30196"/>
                      </a:schemeClr>
                    </a:solidFill>
                  </a:tcPr>
                </a:tc>
                <a:tc v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85000"/>
                        <a:alpha val="30196"/>
                      </a:schemeClr>
                    </a:solidFill>
                  </a:tcPr>
                </a:tc>
                <a:extLst>
                  <a:ext uri="{0D108BD9-81ED-4DB2-BD59-A6C34878D82A}">
                    <a16:rowId xmlns:a16="http://schemas.microsoft.com/office/drawing/2014/main" val="10006"/>
                  </a:ext>
                </a:extLst>
              </a:tr>
              <a:tr h="0">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Abonament internet banking VB24 BUSINESS</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v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85000"/>
                        <a:alpha val="30196"/>
                      </a:schemeClr>
                    </a:solidFill>
                  </a:tcPr>
                </a:tc>
                <a:tc v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85000"/>
                        <a:alpha val="30196"/>
                      </a:schemeClr>
                    </a:solidFill>
                  </a:tcPr>
                </a:tc>
                <a:extLst>
                  <a:ext uri="{0D108BD9-81ED-4DB2-BD59-A6C34878D82A}">
                    <a16:rowId xmlns:a16="http://schemas.microsoft.com/office/drawing/2014/main" val="10007"/>
                  </a:ext>
                </a:extLst>
              </a:tr>
              <a:tr h="0">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vi-VN" sz="1000" noProof="0" dirty="0" smtClean="0">
                          <a:solidFill>
                            <a:schemeClr val="accent3">
                              <a:lumMod val="75000"/>
                            </a:schemeClr>
                          </a:solidFill>
                          <a:latin typeface="Noto Sans Med" pitchFamily="34"/>
                          <a:ea typeface="Noto Sans Med" pitchFamily="34"/>
                          <a:cs typeface="Noto Sans Med" pitchFamily="34"/>
                        </a:rPr>
                        <a:t>Plăţi intrabancare în moneda naţională cu ordin de plată electronic</a:t>
                      </a:r>
                      <a:endParaRPr lang="ro-RO" sz="1000"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v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85000"/>
                        <a:alpha val="30196"/>
                      </a:schemeClr>
                    </a:solidFill>
                  </a:tcPr>
                </a:tc>
                <a:tc v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85000"/>
                        <a:alpha val="30196"/>
                      </a:schemeClr>
                    </a:solidFill>
                  </a:tcPr>
                </a:tc>
                <a:extLst>
                  <a:ext uri="{0D108BD9-81ED-4DB2-BD59-A6C34878D82A}">
                    <a16:rowId xmlns:a16="http://schemas.microsoft.com/office/drawing/2014/main" val="10008"/>
                  </a:ext>
                </a:extLst>
              </a:tr>
              <a:tr h="391406">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vi-VN" sz="1000" noProof="0" dirty="0" smtClean="0">
                          <a:solidFill>
                            <a:schemeClr val="accent3">
                              <a:lumMod val="75000"/>
                            </a:schemeClr>
                          </a:solidFill>
                          <a:latin typeface="Noto Sans Med" pitchFamily="34"/>
                          <a:ea typeface="Noto Sans Med" pitchFamily="34"/>
                          <a:cs typeface="Noto Sans Med" pitchFamily="34"/>
                        </a:rPr>
                        <a:t>Transfer în monedă naţională sau în valută străină în cadrul proiectelor salariale cu ordin de plată electronic</a:t>
                      </a:r>
                      <a:endParaRPr lang="ro-RO" sz="1000"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v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85000"/>
                        <a:alpha val="30196"/>
                      </a:schemeClr>
                    </a:solidFill>
                  </a:tcPr>
                </a:tc>
                <a:tc v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85000"/>
                        <a:alpha val="30196"/>
                      </a:schemeClr>
                    </a:solidFill>
                  </a:tcPr>
                </a:tc>
                <a:extLst>
                  <a:ext uri="{0D108BD9-81ED-4DB2-BD59-A6C34878D82A}">
                    <a16:rowId xmlns:a16="http://schemas.microsoft.com/office/drawing/2014/main" val="10009"/>
                  </a:ext>
                </a:extLst>
              </a:tr>
              <a:tr h="0">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vi-VN" sz="1000" noProof="0" dirty="0" smtClean="0">
                          <a:solidFill>
                            <a:schemeClr val="accent3">
                              <a:lumMod val="75000"/>
                            </a:schemeClr>
                          </a:solidFill>
                          <a:latin typeface="Noto Sans Med" pitchFamily="34"/>
                          <a:ea typeface="Noto Sans Med" pitchFamily="34"/>
                          <a:cs typeface="Noto Sans Med" pitchFamily="34"/>
                        </a:rPr>
                        <a:t>Transfer în monedă naţională în cadrul proiectelor</a:t>
                      </a:r>
                      <a:r>
                        <a:rPr lang="ro-RO" sz="1000" baseline="0" noProof="0" dirty="0" smtClean="0">
                          <a:solidFill>
                            <a:schemeClr val="accent3">
                              <a:lumMod val="75000"/>
                            </a:schemeClr>
                          </a:solidFill>
                          <a:latin typeface="Noto Sans Med" pitchFamily="34"/>
                          <a:ea typeface="Noto Sans Med" pitchFamily="34"/>
                          <a:cs typeface="Noto Sans Med" pitchFamily="34"/>
                        </a:rPr>
                        <a:t> </a:t>
                      </a:r>
                      <a:r>
                        <a:rPr lang="vi-VN" sz="1000" noProof="0" dirty="0" smtClean="0">
                          <a:solidFill>
                            <a:schemeClr val="accent3">
                              <a:lumMod val="75000"/>
                            </a:schemeClr>
                          </a:solidFill>
                          <a:latin typeface="Noto Sans Med" pitchFamily="34"/>
                          <a:ea typeface="Noto Sans Med" pitchFamily="34"/>
                          <a:cs typeface="Noto Sans Med" pitchFamily="34"/>
                        </a:rPr>
                        <a:t>VB Lunch</a:t>
                      </a:r>
                      <a:endParaRPr lang="ro-RO" sz="1000"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v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85000"/>
                        <a:alpha val="30196"/>
                      </a:schemeClr>
                    </a:solidFill>
                  </a:tcPr>
                </a:tc>
                <a:tc v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85000"/>
                        <a:alpha val="30196"/>
                      </a:schemeClr>
                    </a:solidFill>
                  </a:tcPr>
                </a:tc>
                <a:extLst>
                  <a:ext uri="{0D108BD9-81ED-4DB2-BD59-A6C34878D82A}">
                    <a16:rowId xmlns:a16="http://schemas.microsoft.com/office/drawing/2014/main" val="10010"/>
                  </a:ext>
                </a:extLst>
              </a:tr>
              <a:tr h="0">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Emiterea cardurilor VB Lunch</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v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85000"/>
                        <a:alpha val="30196"/>
                      </a:schemeClr>
                    </a:solidFill>
                  </a:tcPr>
                </a:tc>
                <a:tc v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85000"/>
                        <a:alpha val="30196"/>
                      </a:schemeClr>
                    </a:solidFill>
                  </a:tcPr>
                </a:tc>
                <a:extLst>
                  <a:ext uri="{0D108BD9-81ED-4DB2-BD59-A6C34878D82A}">
                    <a16:rowId xmlns:a16="http://schemas.microsoft.com/office/drawing/2014/main" val="10011"/>
                  </a:ext>
                </a:extLst>
              </a:tr>
              <a:tr h="337172">
                <a:tc gridSpan="3">
                  <a:txBody>
                    <a:bodyPr/>
                    <a:lstStyle/>
                    <a:p>
                      <a:pPr marL="0" marR="0" lvl="0" indent="0" algn="just" defTabSz="1219170" rtl="0" eaLnBrk="1" fontAlgn="auto" latinLnBrk="0" hangingPunct="1">
                        <a:lnSpc>
                          <a:spcPct val="100000"/>
                        </a:lnSpc>
                        <a:spcBef>
                          <a:spcPts val="0"/>
                        </a:spcBef>
                        <a:spcAft>
                          <a:spcPts val="0"/>
                        </a:spcAft>
                        <a:buClrTx/>
                        <a:buSzTx/>
                        <a:buFontTx/>
                        <a:buNone/>
                        <a:tabLst/>
                        <a:defRPr/>
                      </a:pPr>
                      <a:r>
                        <a:rPr lang="vi-VN" sz="900" b="0" i="0" kern="1200" dirty="0" smtClean="0">
                          <a:solidFill>
                            <a:schemeClr val="accent3">
                              <a:lumMod val="75000"/>
                            </a:schemeClr>
                          </a:solidFill>
                          <a:effectLst/>
                          <a:latin typeface="Noto Sans Med" pitchFamily="34"/>
                          <a:ea typeface="Noto Sans Med" pitchFamily="34"/>
                          <a:cs typeface="Noto Sans Med" pitchFamily="34"/>
                        </a:rPr>
                        <a:t>Comisioanele aferente oricăror alte operațiuni de cont curent şi card Business, care nu sunt incluse în pachet, vor fi reţinute la nivelul standard aflat în vigoare la data efectuării operaţiunii.</a:t>
                      </a:r>
                    </a:p>
                    <a:p>
                      <a:pPr marL="0" marR="0" lvl="0" indent="0" algn="just" defTabSz="1219170" rtl="0" eaLnBrk="1" fontAlgn="auto" latinLnBrk="0" hangingPunct="1">
                        <a:lnSpc>
                          <a:spcPct val="100000"/>
                        </a:lnSpc>
                        <a:spcBef>
                          <a:spcPts val="0"/>
                        </a:spcBef>
                        <a:spcAft>
                          <a:spcPts val="0"/>
                        </a:spcAft>
                        <a:buClrTx/>
                        <a:buSzTx/>
                        <a:buFontTx/>
                        <a:buNone/>
                        <a:tabLst/>
                        <a:defRPr/>
                      </a:pPr>
                      <a:r>
                        <a:rPr lang="vi-VN" sz="900" b="0" i="0" kern="1200" dirty="0" smtClean="0">
                          <a:solidFill>
                            <a:schemeClr val="accent3">
                              <a:lumMod val="75000"/>
                            </a:schemeClr>
                          </a:solidFill>
                          <a:effectLst/>
                          <a:latin typeface="Noto Sans Med" pitchFamily="34"/>
                          <a:ea typeface="Noto Sans Med" pitchFamily="34"/>
                          <a:cs typeface="Noto Sans Med" pitchFamily="34"/>
                        </a:rPr>
                        <a:t>Sunt aplicaţi termenii şi condiţiile generale de adeziune la pachetul NELIMITAT.</a:t>
                      </a:r>
                      <a:endParaRPr lang="ro-RO" sz="900" b="0" i="0" kern="1200" dirty="0" smtClean="0">
                        <a:solidFill>
                          <a:schemeClr val="accent3">
                            <a:lumMod val="75000"/>
                          </a:schemeClr>
                        </a:solidFill>
                        <a:effectLst/>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415246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857999" cy="9906000"/>
          </a:xfrm>
          <a:prstGeom prst="rect">
            <a:avLst/>
          </a:prstGeom>
          <a:solidFill>
            <a:srgbClr val="008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87113" y="7934479"/>
            <a:ext cx="2683771" cy="623774"/>
          </a:xfrm>
          <a:prstGeom prst="rect">
            <a:avLst/>
          </a:prstGeom>
        </p:spPr>
      </p:pic>
      <p:sp>
        <p:nvSpPr>
          <p:cNvPr id="6" name="TextBox 5"/>
          <p:cNvSpPr txBox="1"/>
          <p:nvPr/>
        </p:nvSpPr>
        <p:spPr>
          <a:xfrm>
            <a:off x="1874518" y="8682303"/>
            <a:ext cx="3108960" cy="307777"/>
          </a:xfrm>
          <a:prstGeom prst="rect">
            <a:avLst/>
          </a:prstGeom>
          <a:noFill/>
        </p:spPr>
        <p:txBody>
          <a:bodyPr wrap="square" rtlCol="0">
            <a:spAutoFit/>
          </a:bodyPr>
          <a:lstStyle/>
          <a:p>
            <a:pPr algn="ctr"/>
            <a:r>
              <a:rPr lang="en-US" sz="1400" dirty="0" smtClean="0">
                <a:solidFill>
                  <a:schemeClr val="bg1"/>
                </a:solidFill>
                <a:latin typeface="Noto Serif" panose="02020502060505020204" pitchFamily="18"/>
                <a:ea typeface="Noto Serif" panose="02020502060505020204" pitchFamily="18"/>
                <a:cs typeface="Noto Serif" panose="02020502060505020204" pitchFamily="18"/>
              </a:rPr>
              <a:t>#</a:t>
            </a:r>
            <a:r>
              <a:rPr lang="en-US" sz="1400" dirty="0" err="1" smtClean="0">
                <a:solidFill>
                  <a:schemeClr val="bg1"/>
                </a:solidFill>
                <a:latin typeface="Noto Serif" panose="02020502060505020204" pitchFamily="18"/>
                <a:ea typeface="Noto Serif" panose="02020502060505020204" pitchFamily="18"/>
                <a:cs typeface="Noto Serif" panose="02020502060505020204" pitchFamily="18"/>
              </a:rPr>
              <a:t>CuPoft</a:t>
            </a:r>
            <a:r>
              <a:rPr lang="ro-RO" sz="1400" dirty="0" err="1" smtClean="0">
                <a:solidFill>
                  <a:schemeClr val="bg1"/>
                </a:solidFill>
                <a:latin typeface="Noto Serif" panose="02020502060505020204" pitchFamily="18"/>
                <a:ea typeface="Noto Serif" panose="02020502060505020204" pitchFamily="18"/>
                <a:cs typeface="Noto Serif" panose="02020502060505020204" pitchFamily="18"/>
              </a:rPr>
              <a:t>ăDeBusiness</a:t>
            </a:r>
            <a:endParaRPr lang="ro-RO" sz="1400" dirty="0">
              <a:solidFill>
                <a:schemeClr val="bg1"/>
              </a:solidFill>
              <a:latin typeface="Noto Serif" panose="02020502060505020204" pitchFamily="18"/>
              <a:ea typeface="Noto Serif" panose="02020502060505020204" pitchFamily="18"/>
              <a:cs typeface="Noto Serif" panose="02020502060505020204" pitchFamily="18"/>
            </a:endParaRPr>
          </a:p>
        </p:txBody>
      </p:sp>
    </p:spTree>
    <p:extLst>
      <p:ext uri="{BB962C8B-B14F-4D97-AF65-F5344CB8AC3E}">
        <p14:creationId xmlns:p14="http://schemas.microsoft.com/office/powerpoint/2010/main" val="2763207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119219646"/>
              </p:ext>
            </p:extLst>
          </p:nvPr>
        </p:nvGraphicFramePr>
        <p:xfrm>
          <a:off x="212203" y="290343"/>
          <a:ext cx="6433594" cy="8334662"/>
        </p:xfrm>
        <a:graphic>
          <a:graphicData uri="http://schemas.openxmlformats.org/drawingml/2006/table">
            <a:tbl>
              <a:tblPr firstRow="1" bandRow="1">
                <a:tableStyleId>{5C22544A-7EE6-4342-B048-85BDC9FD1C3A}</a:tableStyleId>
              </a:tblPr>
              <a:tblGrid>
                <a:gridCol w="2603842">
                  <a:extLst>
                    <a:ext uri="{9D8B030D-6E8A-4147-A177-3AD203B41FA5}">
                      <a16:colId xmlns:a16="http://schemas.microsoft.com/office/drawing/2014/main" val="20003"/>
                    </a:ext>
                  </a:extLst>
                </a:gridCol>
                <a:gridCol w="1461909">
                  <a:extLst>
                    <a:ext uri="{9D8B030D-6E8A-4147-A177-3AD203B41FA5}">
                      <a16:colId xmlns:a16="http://schemas.microsoft.com/office/drawing/2014/main" val="20004"/>
                    </a:ext>
                  </a:extLst>
                </a:gridCol>
                <a:gridCol w="2367843">
                  <a:extLst>
                    <a:ext uri="{9D8B030D-6E8A-4147-A177-3AD203B41FA5}">
                      <a16:colId xmlns:a16="http://schemas.microsoft.com/office/drawing/2014/main" val="20005"/>
                    </a:ext>
                  </a:extLst>
                </a:gridCol>
              </a:tblGrid>
              <a:tr h="288000">
                <a:tc>
                  <a:txBody>
                    <a:bodyPr/>
                    <a:lstStyle/>
                    <a:p>
                      <a:pPr algn="ctr"/>
                      <a:r>
                        <a:rPr lang="ro-RO" sz="1000" b="0" noProof="0" dirty="0" smtClean="0">
                          <a:solidFill>
                            <a:schemeClr val="accent3">
                              <a:lumMod val="75000"/>
                            </a:schemeClr>
                          </a:solidFill>
                          <a:latin typeface="Noto Sans Med" pitchFamily="34"/>
                          <a:ea typeface="Noto Sans Med" pitchFamily="34"/>
                          <a:cs typeface="Noto Sans Med" pitchFamily="34"/>
                        </a:rPr>
                        <a:t>DENUMIREA OPERAŢIUNII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196"/>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TARIF APLICAT</a:t>
                      </a: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196"/>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MENŢIUNI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196"/>
                      </a:srgbClr>
                    </a:solidFill>
                  </a:tcPr>
                </a:tc>
                <a:extLst>
                  <a:ext uri="{0D108BD9-81ED-4DB2-BD59-A6C34878D82A}">
                    <a16:rowId xmlns:a16="http://schemas.microsoft.com/office/drawing/2014/main" val="10000"/>
                  </a:ext>
                </a:extLst>
              </a:tr>
              <a:tr h="324000">
                <a:tc gridSpan="3">
                  <a:txBody>
                    <a:bodyPr/>
                    <a:lstStyle/>
                    <a:p>
                      <a:pPr marL="0" marR="0" lvl="0" indent="0" algn="ctr" defTabSz="1056041" rtl="0" eaLnBrk="1" fontAlgn="auto" latinLnBrk="0" hangingPunct="1">
                        <a:lnSpc>
                          <a:spcPct val="100000"/>
                        </a:lnSpc>
                        <a:spcBef>
                          <a:spcPts val="0"/>
                        </a:spcBef>
                        <a:spcAft>
                          <a:spcPts val="0"/>
                        </a:spcAft>
                        <a:buClrTx/>
                        <a:buSzTx/>
                        <a:buFontTx/>
                        <a:buNone/>
                        <a:tabLst/>
                        <a:defRPr/>
                      </a:pPr>
                      <a:r>
                        <a:rPr lang="ro-RO" sz="1400" noProof="0" dirty="0" smtClean="0">
                          <a:solidFill>
                            <a:srgbClr val="000000">
                              <a:alpha val="50000"/>
                            </a:srgbClr>
                          </a:solidFill>
                          <a:latin typeface="Noto Sans Med" panose="020B0602040504020204" pitchFamily="34"/>
                          <a:ea typeface="Noto Sans Med" panose="020B0602040504020204" pitchFamily="34"/>
                          <a:cs typeface="Noto Sans Med" panose="020B0602040504020204" pitchFamily="34"/>
                        </a:rPr>
                        <a:t>1. CONT CURENT</a:t>
                      </a:r>
                      <a:endParaRPr lang="ro-RO" sz="1400" noProof="0" dirty="0">
                        <a:solidFill>
                          <a:srgbClr val="000000">
                            <a:alpha val="50000"/>
                          </a:srgbClr>
                        </a:solidFill>
                        <a:latin typeface="Noto Sans Med" panose="020B0602040504020204" pitchFamily="34"/>
                        <a:ea typeface="Noto Sans Med" panose="020B0602040504020204" pitchFamily="34"/>
                        <a:cs typeface="Noto Sans Med" panose="020B0602040504020204" pitchFamily="34"/>
                      </a:endParaRPr>
                    </a:p>
                  </a:txBody>
                  <a:tcPr marL="36000" marR="36000" marT="36000" marB="36000" anchor="ctr">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000"/>
                      </a:srgbClr>
                    </a:solidFill>
                  </a:tcPr>
                </a:tc>
                <a:tc hMerge="1">
                  <a:txBody>
                    <a:bodyPr/>
                    <a:lstStyle/>
                    <a:p>
                      <a:pPr algn="ctr"/>
                      <a:endParaRPr lang="ru-RU" sz="1050" dirty="0">
                        <a:solidFill>
                          <a:schemeClr val="tx2">
                            <a:lumMod val="75000"/>
                          </a:schemeClr>
                        </a:solidFill>
                        <a:latin typeface="Noto Sans Med" panose="020B0602040504020204" pitchFamily="34"/>
                        <a:ea typeface="Noto Sans Med" panose="020B0602040504020204" pitchFamily="34"/>
                        <a:cs typeface="Noto Sans Med" panose="020B0602040504020204" pitchFamily="34"/>
                      </a:endParaRPr>
                    </a:p>
                  </a:txBody>
                  <a:tcPr marL="144000" marR="144000" marT="144000" marB="144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2">
                        <a:lumMod val="20000"/>
                        <a:lumOff val="80000"/>
                      </a:schemeClr>
                    </a:solidFill>
                  </a:tcPr>
                </a:tc>
                <a:tc hMerge="1">
                  <a:txBody>
                    <a:bodyPr/>
                    <a:lstStyle/>
                    <a:p>
                      <a:pPr algn="ctr"/>
                      <a:endParaRPr lang="ru-RU" sz="1050" dirty="0">
                        <a:solidFill>
                          <a:schemeClr val="tx2">
                            <a:lumMod val="75000"/>
                          </a:schemeClr>
                        </a:solidFill>
                        <a:latin typeface="Noto Sans Med" panose="020B0602040504020204" pitchFamily="34"/>
                        <a:ea typeface="Noto Sans Med" panose="020B0602040504020204" pitchFamily="34"/>
                        <a:cs typeface="Noto Sans Med" panose="020B0602040504020204" pitchFamily="34"/>
                      </a:endParaRPr>
                    </a:p>
                  </a:txBody>
                  <a:tcPr marL="144000" marR="144000" marT="144000" marB="144000" anchor="ctr">
                    <a:lnL w="9525" cap="flat" cmpd="sng" algn="ctr">
                      <a:solidFill>
                        <a:schemeClr val="bg1"/>
                      </a:solidFill>
                      <a:prstDash val="solid"/>
                      <a:round/>
                      <a:headEnd type="none" w="med" len="med"/>
                      <a:tailEnd type="none" w="med" len="med"/>
                    </a:lnL>
                    <a:lnR w="12700" cmpd="sng">
                      <a:noFill/>
                    </a:lnR>
                    <a:lnT w="952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2"/>
                  </a:ext>
                </a:extLst>
              </a:tr>
              <a:tr h="246830">
                <a:tc gridSpan="3">
                  <a:txBody>
                    <a:bodyPr/>
                    <a:lstStyle/>
                    <a:p>
                      <a:pPr algn="just"/>
                      <a:r>
                        <a:rPr lang="ro-RO" sz="1000" noProof="0" dirty="0" smtClean="0">
                          <a:solidFill>
                            <a:schemeClr val="accent3">
                              <a:lumMod val="75000"/>
                            </a:schemeClr>
                          </a:solidFill>
                          <a:latin typeface="Noto Sans Med" pitchFamily="34"/>
                          <a:ea typeface="Noto Sans Med" pitchFamily="34"/>
                          <a:cs typeface="Noto Sans Med" pitchFamily="34"/>
                        </a:rPr>
                        <a:t>Deschidere cont curent</a:t>
                      </a:r>
                      <a:endParaRPr lang="ro-RO" sz="100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hMerge="1">
                  <a:txBody>
                    <a:bodyPr/>
                    <a:lstStyle/>
                    <a:p>
                      <a:pPr algn="ctr"/>
                      <a:endParaRPr lang="ru-RU" sz="1050" dirty="0">
                        <a:solidFill>
                          <a:schemeClr val="tx2">
                            <a:lumMod val="75000"/>
                          </a:schemeClr>
                        </a:solidFill>
                        <a:latin typeface="Noto Sans Med" panose="020B0602040504020204" pitchFamily="34"/>
                        <a:ea typeface="Noto Sans Med" panose="020B0602040504020204" pitchFamily="34"/>
                        <a:cs typeface="Noto Sans Med" panose="020B0602040504020204" pitchFamily="34"/>
                      </a:endParaRPr>
                    </a:p>
                  </a:txBody>
                  <a:tcPr marL="144000" marR="144000" marT="144000" marB="144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pPr algn="ctr"/>
                      <a:endParaRPr lang="ru-RU" sz="1050" dirty="0">
                        <a:solidFill>
                          <a:schemeClr val="tx2">
                            <a:lumMod val="75000"/>
                          </a:schemeClr>
                        </a:solidFill>
                        <a:latin typeface="Noto Sans Med" panose="020B0602040504020204" pitchFamily="34"/>
                        <a:ea typeface="Noto Sans Med" panose="020B0602040504020204" pitchFamily="34"/>
                        <a:cs typeface="Noto Sans Med" panose="020B0602040504020204" pitchFamily="34"/>
                      </a:endParaRPr>
                    </a:p>
                  </a:txBody>
                  <a:tcPr marL="144000" marR="144000" marT="144000" marB="144000" anchor="ctr">
                    <a:lnL w="9525"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r h="361614">
                <a:tc>
                  <a:txBody>
                    <a:bodyPr/>
                    <a:lstStyle/>
                    <a:p>
                      <a:pPr algn="just"/>
                      <a:r>
                        <a:rPr lang="ro-RO" sz="1000" noProof="0" dirty="0" smtClean="0">
                          <a:solidFill>
                            <a:schemeClr val="accent3">
                              <a:lumMod val="75000"/>
                            </a:schemeClr>
                          </a:solidFill>
                          <a:latin typeface="Noto Sans Med" pitchFamily="34"/>
                          <a:ea typeface="Noto Sans Med" pitchFamily="34"/>
                          <a:cs typeface="Noto Sans Med" pitchFamily="34"/>
                        </a:rPr>
                        <a:t>          - pentru rezident</a:t>
                      </a:r>
                      <a:endParaRPr lang="ro-RO" sz="100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gratuit</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l"/>
                      <a:r>
                        <a:rPr lang="ro-MD" sz="1000" b="0" i="0" kern="1200" noProof="0" dirty="0" smtClean="0">
                          <a:solidFill>
                            <a:schemeClr val="accent3">
                              <a:lumMod val="75000"/>
                            </a:schemeClr>
                          </a:solidFill>
                          <a:effectLst/>
                          <a:latin typeface="Noto Sans Med" pitchFamily="34"/>
                          <a:ea typeface="Noto Sans Med" pitchFamily="34"/>
                          <a:cs typeface="Noto Sans Med" pitchFamily="34"/>
                        </a:rPr>
                        <a:t>per cont</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extLst>
                  <a:ext uri="{0D108BD9-81ED-4DB2-BD59-A6C34878D82A}">
                    <a16:rowId xmlns:a16="http://schemas.microsoft.com/office/drawing/2014/main" val="10004"/>
                  </a:ext>
                </a:extLst>
              </a:tr>
              <a:tr h="361614">
                <a:tc>
                  <a:txBody>
                    <a:bodyPr/>
                    <a:lstStyle/>
                    <a:p>
                      <a:pPr algn="just"/>
                      <a:r>
                        <a:rPr lang="ro-RO" sz="1000" noProof="0" dirty="0" smtClean="0">
                          <a:solidFill>
                            <a:schemeClr val="accent3">
                              <a:lumMod val="75000"/>
                            </a:schemeClr>
                          </a:solidFill>
                          <a:latin typeface="Noto Sans Med" pitchFamily="34"/>
                          <a:ea typeface="Noto Sans Med" pitchFamily="34"/>
                          <a:cs typeface="Noto Sans Med" pitchFamily="34"/>
                        </a:rPr>
                        <a:t>          - pentru nerezident</a:t>
                      </a:r>
                      <a:endParaRPr lang="ro-RO" sz="100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500 MDL</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l"/>
                      <a:r>
                        <a:rPr lang="ro-RO" sz="1000" b="0" i="0" kern="1200" noProof="0" dirty="0" smtClean="0">
                          <a:solidFill>
                            <a:schemeClr val="accent3">
                              <a:lumMod val="75000"/>
                            </a:schemeClr>
                          </a:solidFill>
                          <a:effectLst/>
                          <a:latin typeface="Noto Sans Med" pitchFamily="34"/>
                          <a:ea typeface="Noto Sans Med" pitchFamily="34"/>
                          <a:cs typeface="Noto Sans Med" pitchFamily="34"/>
                        </a:rPr>
                        <a:t>per cont</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extLst>
                  <a:ext uri="{0D108BD9-81ED-4DB2-BD59-A6C34878D82A}">
                    <a16:rowId xmlns:a16="http://schemas.microsoft.com/office/drawing/2014/main" val="10005"/>
                  </a:ext>
                </a:extLst>
              </a:tr>
              <a:tr h="542761">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Deschidere </a:t>
                      </a:r>
                      <a:r>
                        <a:rPr lang="vi-VN" sz="1000" noProof="0" smtClean="0">
                          <a:solidFill>
                            <a:schemeClr val="accent3">
                              <a:lumMod val="75000"/>
                            </a:schemeClr>
                          </a:solidFill>
                          <a:latin typeface="Noto Sans Med" pitchFamily="34"/>
                          <a:ea typeface="Noto Sans Med" pitchFamily="34"/>
                          <a:cs typeface="Noto Sans Med" pitchFamily="34"/>
                        </a:rPr>
                        <a:t>şi administrare </a:t>
                      </a:r>
                      <a:r>
                        <a:rPr lang="vi-VN" sz="1000" noProof="0" dirty="0" smtClean="0">
                          <a:solidFill>
                            <a:schemeClr val="accent3">
                              <a:lumMod val="75000"/>
                            </a:schemeClr>
                          </a:solidFill>
                          <a:latin typeface="Noto Sans Med" pitchFamily="34"/>
                          <a:ea typeface="Noto Sans Med" pitchFamily="34"/>
                          <a:cs typeface="Noto Sans Med" pitchFamily="34"/>
                        </a:rPr>
                        <a:t>cont curent cu menţiunea Fond Electoral/ Grupuri de iniţiativă</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gratuit</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alpha val="49804"/>
                      </a:srgbClr>
                    </a:solidFill>
                  </a:tcPr>
                </a:tc>
                <a:tc>
                  <a:txBody>
                    <a:bodyPr/>
                    <a:lstStyle/>
                    <a:p>
                      <a:pPr algn="l"/>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alpha val="49804"/>
                      </a:srgbClr>
                    </a:solidFill>
                  </a:tcPr>
                </a:tc>
                <a:extLst>
                  <a:ext uri="{0D108BD9-81ED-4DB2-BD59-A6C34878D82A}">
                    <a16:rowId xmlns:a16="http://schemas.microsoft.com/office/drawing/2014/main" val="10006"/>
                  </a:ext>
                </a:extLst>
              </a:tr>
              <a:tr h="660800">
                <a:tc>
                  <a:txBody>
                    <a:bodyPr/>
                    <a:lstStyle/>
                    <a:p>
                      <a:pPr algn="just"/>
                      <a:r>
                        <a:rPr lang="ro-RO" sz="1000" noProof="0" smtClean="0">
                          <a:solidFill>
                            <a:schemeClr val="accent3">
                              <a:lumMod val="75000"/>
                            </a:schemeClr>
                          </a:solidFill>
                          <a:latin typeface="Noto Sans Med" pitchFamily="34"/>
                          <a:ea typeface="Noto Sans Med" pitchFamily="34"/>
                          <a:cs typeface="Noto Sans Med" pitchFamily="34"/>
                        </a:rPr>
                        <a:t>Administrare </a:t>
                      </a:r>
                      <a:r>
                        <a:rPr lang="ro-RO" sz="1000" noProof="0" dirty="0" smtClean="0">
                          <a:solidFill>
                            <a:schemeClr val="accent3">
                              <a:lumMod val="75000"/>
                            </a:schemeClr>
                          </a:solidFill>
                          <a:latin typeface="Noto Sans Med" pitchFamily="34"/>
                          <a:ea typeface="Noto Sans Med" pitchFamily="34"/>
                          <a:cs typeface="Noto Sans Med" pitchFamily="34"/>
                        </a:rPr>
                        <a:t>cont curent</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100 MDL/ lună/ client</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solidFill>
                      <a:srgbClr val="F2F2F2">
                        <a:alpha val="49804"/>
                      </a:srgbClr>
                    </a:solidFill>
                  </a:tcPr>
                </a:tc>
                <a:tc>
                  <a:txBody>
                    <a:bodyPr/>
                    <a:lstStyle/>
                    <a:p>
                      <a:pPr algn="l"/>
                      <a:r>
                        <a:rPr lang="ro-RO" sz="1000" b="0" i="0" kern="1200" noProof="0" dirty="0" smtClean="0">
                          <a:solidFill>
                            <a:schemeClr val="accent3">
                              <a:lumMod val="75000"/>
                            </a:schemeClr>
                          </a:solidFill>
                          <a:effectLst/>
                          <a:latin typeface="Noto Sans Med" pitchFamily="34"/>
                          <a:ea typeface="Noto Sans Med" pitchFamily="34"/>
                          <a:cs typeface="Noto Sans Med" pitchFamily="34"/>
                        </a:rPr>
                        <a:t>se aplică la cont cu rulaje în luna de gestiune</a:t>
                      </a:r>
                    </a:p>
                    <a:p>
                      <a:pPr algn="l"/>
                      <a:r>
                        <a:rPr lang="ro-RO" sz="1000" b="0" i="0" kern="1200" noProof="0" dirty="0" smtClean="0">
                          <a:solidFill>
                            <a:schemeClr val="accent3">
                              <a:lumMod val="75000"/>
                            </a:schemeClr>
                          </a:solidFill>
                          <a:effectLst/>
                          <a:latin typeface="Noto Sans Med" pitchFamily="34"/>
                          <a:ea typeface="Noto Sans Med" pitchFamily="34"/>
                          <a:cs typeface="Noto Sans Med" pitchFamily="34"/>
                        </a:rPr>
                        <a:t>per client, lunar</a:t>
                      </a:r>
                    </a:p>
                    <a:p>
                      <a:pPr algn="l"/>
                      <a:r>
                        <a:rPr lang="ro-RO" sz="1000" noProof="0" dirty="0" smtClean="0">
                          <a:solidFill>
                            <a:schemeClr val="accent3">
                              <a:lumMod val="75000"/>
                            </a:schemeClr>
                          </a:solidFill>
                          <a:latin typeface="Noto Sans Med" pitchFamily="34"/>
                          <a:ea typeface="Noto Sans Med" pitchFamily="34"/>
                          <a:cs typeface="Noto Sans Med" pitchFamily="34"/>
                        </a:rPr>
                        <a:t>se încasează în ultima zi lucrătoare a lunii în curs</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T w="9525" cap="flat" cmpd="sng" algn="ctr">
                      <a:solidFill>
                        <a:schemeClr val="bg1"/>
                      </a:solidFill>
                      <a:prstDash val="solid"/>
                      <a:round/>
                      <a:headEnd type="none" w="med" len="med"/>
                      <a:tailEnd type="none" w="med" len="med"/>
                    </a:lnT>
                    <a:solidFill>
                      <a:srgbClr val="F2F2F2">
                        <a:alpha val="49804"/>
                      </a:srgbClr>
                    </a:solidFill>
                  </a:tcPr>
                </a:tc>
                <a:extLst>
                  <a:ext uri="{0D108BD9-81ED-4DB2-BD59-A6C34878D82A}">
                    <a16:rowId xmlns:a16="http://schemas.microsoft.com/office/drawing/2014/main" val="3870931597"/>
                  </a:ext>
                </a:extLst>
              </a:tr>
              <a:tr h="288891">
                <a:tc>
                  <a:txBody>
                    <a:bodyPr/>
                    <a:lstStyle/>
                    <a:p>
                      <a:pPr algn="just"/>
                      <a:r>
                        <a:rPr lang="ro-RO" sz="1000" noProof="0" dirty="0" smtClean="0">
                          <a:solidFill>
                            <a:schemeClr val="accent3">
                              <a:lumMod val="75000"/>
                            </a:schemeClr>
                          </a:solidFill>
                          <a:latin typeface="Noto Sans Med" pitchFamily="34"/>
                          <a:ea typeface="Noto Sans Med" pitchFamily="34"/>
                          <a:cs typeface="Noto Sans Med" pitchFamily="34"/>
                        </a:rPr>
                        <a:t>Dobândă</a:t>
                      </a:r>
                      <a:r>
                        <a:rPr lang="ro-RO" sz="1000" baseline="0" noProof="0" dirty="0" smtClean="0">
                          <a:solidFill>
                            <a:schemeClr val="accent3">
                              <a:lumMod val="75000"/>
                            </a:schemeClr>
                          </a:solidFill>
                          <a:latin typeface="Noto Sans Med" pitchFamily="34"/>
                          <a:ea typeface="Noto Sans Med" pitchFamily="34"/>
                          <a:cs typeface="Noto Sans Med" pitchFamily="34"/>
                        </a:rPr>
                        <a:t> la vedere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0%</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a:txBody>
                    <a:bodyPr/>
                    <a:lstStyle/>
                    <a:p>
                      <a:pPr algn="l"/>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49804"/>
                      </a:srgbClr>
                    </a:solidFill>
                  </a:tcPr>
                </a:tc>
                <a:extLst>
                  <a:ext uri="{0D108BD9-81ED-4DB2-BD59-A6C34878D82A}">
                    <a16:rowId xmlns:a16="http://schemas.microsoft.com/office/drawing/2014/main" val="10008"/>
                  </a:ext>
                </a:extLst>
              </a:tr>
              <a:tr h="680215">
                <a:tc>
                  <a:txBody>
                    <a:bodyPr/>
                    <a:lstStyle/>
                    <a:p>
                      <a:pPr algn="l"/>
                      <a:r>
                        <a:rPr lang="it-IT" sz="1000" noProof="0" dirty="0" smtClean="0">
                          <a:solidFill>
                            <a:schemeClr val="accent3">
                              <a:lumMod val="75000"/>
                            </a:schemeClr>
                          </a:solidFill>
                          <a:latin typeface="Noto Sans Med" pitchFamily="34"/>
                          <a:ea typeface="Noto Sans Med" pitchFamily="34"/>
                          <a:cs typeface="Noto Sans Med" pitchFamily="34"/>
                        </a:rPr>
                        <a:t>Identificare noi specimene de semnături</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36000" marT="36000" marB="36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ctr"/>
                      <a:r>
                        <a:rPr lang="ro-MD" sz="1000" noProof="0" dirty="0" smtClean="0">
                          <a:solidFill>
                            <a:schemeClr val="accent3">
                              <a:lumMod val="75000"/>
                            </a:schemeClr>
                          </a:solidFill>
                          <a:latin typeface="Noto Sans Med" pitchFamily="34"/>
                          <a:ea typeface="Noto Sans Med" pitchFamily="34"/>
                          <a:cs typeface="Noto Sans Med" pitchFamily="34"/>
                        </a:rPr>
                        <a:t>2</a:t>
                      </a:r>
                      <a:r>
                        <a:rPr lang="en-US" sz="1000" noProof="0" dirty="0" smtClean="0">
                          <a:solidFill>
                            <a:schemeClr val="accent3">
                              <a:lumMod val="75000"/>
                            </a:schemeClr>
                          </a:solidFill>
                          <a:latin typeface="Noto Sans Med" pitchFamily="34"/>
                          <a:ea typeface="Noto Sans Med" pitchFamily="34"/>
                          <a:cs typeface="Noto Sans Med" pitchFamily="34"/>
                        </a:rPr>
                        <a:t>00 MDL/ </a:t>
                      </a:r>
                      <a:r>
                        <a:rPr lang="ro-RO" sz="1000" noProof="0" dirty="0" smtClean="0">
                          <a:solidFill>
                            <a:schemeClr val="accent3">
                              <a:lumMod val="75000"/>
                            </a:schemeClr>
                          </a:solidFill>
                          <a:latin typeface="Noto Sans Med" pitchFamily="34"/>
                          <a:ea typeface="Noto Sans Med" pitchFamily="34"/>
                          <a:cs typeface="Noto Sans Med" pitchFamily="34"/>
                        </a:rPr>
                        <a:t>fişă</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36000" marT="36000" marB="36000" anchor="ctr">
                    <a:lnL w="9525" cap="flat" cmpd="sng" algn="ctr">
                      <a:solidFill>
                        <a:schemeClr val="bg1"/>
                      </a:solidFill>
                      <a:prstDash val="solid"/>
                      <a:round/>
                      <a:headEnd type="none" w="med" len="med"/>
                      <a:tailEnd type="none" w="med" len="med"/>
                    </a:lnL>
                    <a:solidFill>
                      <a:srgbClr val="F2F2F2">
                        <a:alpha val="49804"/>
                      </a:srgbClr>
                    </a:solidFill>
                  </a:tcPr>
                </a:tc>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per fişă</a:t>
                      </a:r>
                    </a:p>
                    <a:p>
                      <a:pPr algn="l"/>
                      <a:r>
                        <a:rPr lang="ro-RO" sz="1000" noProof="0" dirty="0" smtClean="0">
                          <a:solidFill>
                            <a:schemeClr val="accent3">
                              <a:lumMod val="75000"/>
                            </a:schemeClr>
                          </a:solidFill>
                          <a:latin typeface="Noto Sans Med" pitchFamily="34"/>
                          <a:ea typeface="Noto Sans Med" pitchFamily="34"/>
                          <a:cs typeface="Noto Sans Med" pitchFamily="34"/>
                        </a:rPr>
                        <a:t>se aplică la modificarea/ completarea specimenelor de semnături </a:t>
                      </a:r>
                      <a:endParaRPr lang="ro-RO" sz="1000" baseline="0" noProof="0" dirty="0" smtClean="0">
                        <a:solidFill>
                          <a:schemeClr val="accent3">
                            <a:lumMod val="75000"/>
                          </a:schemeClr>
                        </a:solidFill>
                        <a:latin typeface="Noto Sans Med" pitchFamily="34"/>
                        <a:ea typeface="Noto Sans Med" pitchFamily="34"/>
                        <a:cs typeface="Noto Sans Med" pitchFamily="34"/>
                      </a:endParaRPr>
                    </a:p>
                  </a:txBody>
                  <a:tcPr marL="108000" marR="36000" marT="36000" marB="36000" anchor="ctr">
                    <a:solidFill>
                      <a:srgbClr val="F2F2F2">
                        <a:alpha val="49804"/>
                      </a:srgbClr>
                    </a:solidFill>
                  </a:tcPr>
                </a:tc>
                <a:extLst>
                  <a:ext uri="{0D108BD9-81ED-4DB2-BD59-A6C34878D82A}">
                    <a16:rowId xmlns:a16="http://schemas.microsoft.com/office/drawing/2014/main" val="10007"/>
                  </a:ext>
                </a:extLst>
              </a:tr>
              <a:tr h="361614">
                <a:tc>
                  <a:txBody>
                    <a:bodyPr/>
                    <a:lstStyle/>
                    <a:p>
                      <a:pPr algn="just"/>
                      <a:r>
                        <a:rPr lang="ro-RO" sz="1000" noProof="0" dirty="0" smtClean="0">
                          <a:solidFill>
                            <a:schemeClr val="accent3">
                              <a:lumMod val="75000"/>
                            </a:schemeClr>
                          </a:solidFill>
                          <a:latin typeface="Noto Sans Med" pitchFamily="34"/>
                          <a:ea typeface="Noto Sans Med" pitchFamily="34"/>
                          <a:cs typeface="Noto Sans Med" pitchFamily="34"/>
                        </a:rPr>
                        <a:t>Eliberare extras de cont </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gratuit</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a:txBody>
                    <a:bodyPr/>
                    <a:lstStyle/>
                    <a:p>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49804"/>
                      </a:srgbClr>
                    </a:solidFill>
                  </a:tcPr>
                </a:tc>
                <a:extLst>
                  <a:ext uri="{0D108BD9-81ED-4DB2-BD59-A6C34878D82A}">
                    <a16:rowId xmlns:a16="http://schemas.microsoft.com/office/drawing/2014/main" val="4141337592"/>
                  </a:ext>
                </a:extLst>
              </a:tr>
              <a:tr h="361614">
                <a:tc>
                  <a:txBody>
                    <a:bodyPr/>
                    <a:lstStyle/>
                    <a:p>
                      <a:pPr algn="just"/>
                      <a:r>
                        <a:rPr lang="ro-RO" sz="1000" noProof="0" dirty="0" smtClean="0">
                          <a:solidFill>
                            <a:schemeClr val="accent3">
                              <a:lumMod val="75000"/>
                            </a:schemeClr>
                          </a:solidFill>
                          <a:latin typeface="Noto Sans Med" pitchFamily="34"/>
                          <a:ea typeface="Noto Sans Med" pitchFamily="34"/>
                          <a:cs typeface="Noto Sans Med" pitchFamily="34"/>
                        </a:rPr>
                        <a:t>Eliberare extras de cont cu o vechime mai mare de 3 ani</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ctr"/>
                      <a:r>
                        <a:rPr lang="ro-MD" sz="1000" noProof="0" dirty="0" smtClean="0">
                          <a:solidFill>
                            <a:schemeClr val="accent3">
                              <a:lumMod val="75000"/>
                            </a:schemeClr>
                          </a:solidFill>
                          <a:latin typeface="Noto Sans Med" pitchFamily="34"/>
                          <a:ea typeface="Noto Sans Med" pitchFamily="34"/>
                          <a:cs typeface="Noto Sans Med" pitchFamily="34"/>
                        </a:rPr>
                        <a:t>500 MDL</a:t>
                      </a:r>
                      <a:endParaRPr lang="ro-MD"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a:txBody>
                    <a:bodyPr/>
                    <a:lstStyle/>
                    <a:p>
                      <a:r>
                        <a:rPr lang="ro-MD" sz="1000" noProof="0" dirty="0" smtClean="0">
                          <a:solidFill>
                            <a:schemeClr val="accent3">
                              <a:lumMod val="75000"/>
                            </a:schemeClr>
                          </a:solidFill>
                          <a:latin typeface="Noto Sans Med" pitchFamily="34"/>
                          <a:ea typeface="Noto Sans Med" pitchFamily="34"/>
                          <a:cs typeface="Noto Sans Med" pitchFamily="34"/>
                        </a:rPr>
                        <a:t>per extras</a:t>
                      </a:r>
                      <a:endParaRPr lang="ro-MD"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49804"/>
                      </a:srgbClr>
                    </a:solidFill>
                  </a:tcPr>
                </a:tc>
                <a:extLst>
                  <a:ext uri="{0D108BD9-81ED-4DB2-BD59-A6C34878D82A}">
                    <a16:rowId xmlns:a16="http://schemas.microsoft.com/office/drawing/2014/main" val="320475979"/>
                  </a:ext>
                </a:extLst>
              </a:tr>
              <a:tr h="361614">
                <a:tc>
                  <a:txBody>
                    <a:bodyPr/>
                    <a:lstStyle/>
                    <a:p>
                      <a:pPr algn="just"/>
                      <a:r>
                        <a:rPr lang="ro-RO" sz="1000" noProof="0" dirty="0" smtClean="0">
                          <a:solidFill>
                            <a:schemeClr val="accent3">
                              <a:lumMod val="75000"/>
                            </a:schemeClr>
                          </a:solidFill>
                          <a:latin typeface="Noto Sans Med" pitchFamily="34"/>
                          <a:ea typeface="Noto Sans Med" pitchFamily="34"/>
                          <a:cs typeface="Noto Sans Med" pitchFamily="34"/>
                        </a:rPr>
                        <a:t>Eliberare</a:t>
                      </a:r>
                      <a:r>
                        <a:rPr lang="ro-RO" sz="1000" baseline="0" noProof="0" dirty="0" smtClean="0">
                          <a:solidFill>
                            <a:schemeClr val="accent3">
                              <a:lumMod val="75000"/>
                            </a:schemeClr>
                          </a:solidFill>
                          <a:latin typeface="Noto Sans Med" pitchFamily="34"/>
                          <a:ea typeface="Noto Sans Med" pitchFamily="34"/>
                          <a:cs typeface="Noto Sans Med" pitchFamily="34"/>
                        </a:rPr>
                        <a:t> duplicat după document </a:t>
                      </a:r>
                      <a:endParaRPr lang="en-US" sz="1000" baseline="0" noProof="0" dirty="0" smtClean="0">
                        <a:solidFill>
                          <a:schemeClr val="accent3">
                            <a:lumMod val="75000"/>
                          </a:schemeClr>
                        </a:solidFill>
                        <a:latin typeface="Noto Sans Med" pitchFamily="34"/>
                        <a:ea typeface="Noto Sans Med" pitchFamily="34"/>
                        <a:cs typeface="Noto Sans Med" pitchFamily="34"/>
                      </a:endParaRPr>
                    </a:p>
                    <a:p>
                      <a:pPr algn="just"/>
                      <a:r>
                        <a:rPr lang="ro-RO" sz="1000" baseline="0" noProof="0" dirty="0" smtClean="0">
                          <a:solidFill>
                            <a:schemeClr val="accent3">
                              <a:lumMod val="75000"/>
                            </a:schemeClr>
                          </a:solidFill>
                          <a:latin typeface="Noto Sans Med" pitchFamily="34"/>
                          <a:ea typeface="Noto Sans Med" pitchFamily="34"/>
                          <a:cs typeface="Noto Sans Med" pitchFamily="34"/>
                        </a:rPr>
                        <a:t>de plată</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100 MDL</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per duplicat</a:t>
                      </a:r>
                    </a:p>
                    <a:p>
                      <a:pPr algn="l"/>
                      <a:r>
                        <a:rPr lang="ro-RO" sz="1000" noProof="0" dirty="0" smtClean="0">
                          <a:solidFill>
                            <a:schemeClr val="accent3">
                              <a:lumMod val="75000"/>
                            </a:schemeClr>
                          </a:solidFill>
                          <a:latin typeface="Noto Sans Med" pitchFamily="34"/>
                          <a:ea typeface="Noto Sans Med" pitchFamily="34"/>
                          <a:cs typeface="Noto Sans Med" pitchFamily="34"/>
                        </a:rPr>
                        <a:t>document printat de bancă</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49804"/>
                      </a:srgbClr>
                    </a:solidFill>
                  </a:tcPr>
                </a:tc>
                <a:extLst>
                  <a:ext uri="{0D108BD9-81ED-4DB2-BD59-A6C34878D82A}">
                    <a16:rowId xmlns:a16="http://schemas.microsoft.com/office/drawing/2014/main" val="1738806084"/>
                  </a:ext>
                </a:extLst>
              </a:tr>
              <a:tr h="361614">
                <a:tc>
                  <a:txBody>
                    <a:bodyPr/>
                    <a:lstStyle/>
                    <a:p>
                      <a:pPr algn="just"/>
                      <a:r>
                        <a:rPr lang="ro-RO" sz="1000" noProof="0" dirty="0" smtClean="0">
                          <a:solidFill>
                            <a:schemeClr val="accent3">
                              <a:lumMod val="75000"/>
                            </a:schemeClr>
                          </a:solidFill>
                          <a:latin typeface="Noto Sans Med" pitchFamily="34"/>
                          <a:ea typeface="Noto Sans Med" pitchFamily="34"/>
                          <a:cs typeface="Noto Sans Med" pitchFamily="34"/>
                        </a:rPr>
                        <a:t>Închidere cont curent</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500 MDL/ cont</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per cont</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49804"/>
                      </a:srgbClr>
                    </a:solidFill>
                  </a:tcPr>
                </a:tc>
                <a:extLst>
                  <a:ext uri="{0D108BD9-81ED-4DB2-BD59-A6C34878D82A}">
                    <a16:rowId xmlns:a16="http://schemas.microsoft.com/office/drawing/2014/main" val="10009"/>
                  </a:ext>
                </a:extLst>
              </a:tr>
              <a:tr h="511207">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Închidere cont curent cu menţiunea Fond Electoral/ Grupuri de iniţiativă</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gratuit</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a:txBody>
                    <a:bodyPr/>
                    <a:lstStyle/>
                    <a:p>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49804"/>
                      </a:srgbClr>
                    </a:solidFill>
                  </a:tcPr>
                </a:tc>
                <a:extLst>
                  <a:ext uri="{0D108BD9-81ED-4DB2-BD59-A6C34878D82A}">
                    <a16:rowId xmlns:a16="http://schemas.microsoft.com/office/drawing/2014/main" val="10010"/>
                  </a:ext>
                </a:extLst>
              </a:tr>
              <a:tr h="324000">
                <a:tc gridSpan="3">
                  <a:txBody>
                    <a:bodyPr/>
                    <a:lstStyle/>
                    <a:p>
                      <a:pPr marL="0" marR="0" lvl="0" indent="0" algn="ctr" defTabSz="1056041" rtl="0" eaLnBrk="1" fontAlgn="auto" latinLnBrk="0" hangingPunct="1">
                        <a:lnSpc>
                          <a:spcPct val="100000"/>
                        </a:lnSpc>
                        <a:spcBef>
                          <a:spcPts val="0"/>
                        </a:spcBef>
                        <a:spcAft>
                          <a:spcPts val="0"/>
                        </a:spcAft>
                        <a:buClrTx/>
                        <a:buSzTx/>
                        <a:buFontTx/>
                        <a:buNone/>
                        <a:tabLst/>
                        <a:defRPr/>
                      </a:pPr>
                      <a:r>
                        <a:rPr lang="ro-RO" sz="1400" noProof="0" dirty="0" smtClean="0">
                          <a:solidFill>
                            <a:srgbClr val="000000">
                              <a:alpha val="50000"/>
                            </a:srgbClr>
                          </a:solidFill>
                          <a:latin typeface="Noto Sans Med" panose="020B0602040504020204" pitchFamily="34"/>
                          <a:ea typeface="Noto Sans Med" panose="020B0602040504020204" pitchFamily="34"/>
                          <a:cs typeface="Noto Sans Med" panose="020B0602040504020204" pitchFamily="34"/>
                        </a:rPr>
                        <a:t>2.</a:t>
                      </a:r>
                      <a:r>
                        <a:rPr lang="ro-RO" sz="1400" baseline="0" noProof="0" dirty="0" smtClean="0">
                          <a:solidFill>
                            <a:srgbClr val="000000">
                              <a:alpha val="50000"/>
                            </a:srgbClr>
                          </a:solidFill>
                          <a:latin typeface="Noto Sans Med" panose="020B0602040504020204" pitchFamily="34"/>
                          <a:ea typeface="Noto Sans Med" panose="020B0602040504020204" pitchFamily="34"/>
                          <a:cs typeface="Noto Sans Med" panose="020B0602040504020204" pitchFamily="34"/>
                        </a:rPr>
                        <a:t> INTERNET BANKING VB24 BUSINESS</a:t>
                      </a:r>
                      <a:endParaRPr lang="ro-RO" sz="1400" noProof="0" dirty="0">
                        <a:solidFill>
                          <a:srgbClr val="000000">
                            <a:alpha val="50000"/>
                          </a:srgbClr>
                        </a:solidFill>
                        <a:latin typeface="Noto Sans Med" panose="020B0602040504020204" pitchFamily="34"/>
                        <a:ea typeface="Noto Sans Med" panose="020B0602040504020204" pitchFamily="34"/>
                        <a:cs typeface="Noto Sans Med" panose="020B0602040504020204" pitchFamily="34"/>
                      </a:endParaRPr>
                    </a:p>
                  </a:txBody>
                  <a:tcPr marL="36000" marR="36000" marT="36000" marB="36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000"/>
                      </a:srgbClr>
                    </a:solidFill>
                  </a:tcPr>
                </a:tc>
                <a:tc hMerge="1">
                  <a:txBody>
                    <a:bodyPr/>
                    <a:lstStyle/>
                    <a:p>
                      <a:pPr algn="ctr"/>
                      <a:endParaRPr lang="ru-RU" sz="1050" dirty="0">
                        <a:solidFill>
                          <a:schemeClr val="tx2">
                            <a:lumMod val="75000"/>
                          </a:schemeClr>
                        </a:solidFill>
                        <a:latin typeface="Noto Sans Med" panose="020B0602040504020204" pitchFamily="34"/>
                        <a:ea typeface="Noto Sans Med" panose="020B0602040504020204" pitchFamily="34"/>
                        <a:cs typeface="Noto Sans Med" panose="020B0602040504020204" pitchFamily="34"/>
                      </a:endParaRPr>
                    </a:p>
                  </a:txBody>
                  <a:tcPr marL="144000" marR="144000" marT="144000" marB="144000" anchor="ctr">
                    <a:lnL w="9525" cap="flat" cmpd="sng" algn="ctr">
                      <a:solidFill>
                        <a:schemeClr val="bg1"/>
                      </a:solidFill>
                      <a:prstDash val="solid"/>
                      <a:round/>
                      <a:headEnd type="none" w="med" len="med"/>
                      <a:tailEnd type="none" w="med" len="med"/>
                    </a:lnL>
                    <a:solidFill>
                      <a:schemeClr val="bg1">
                        <a:lumMod val="95000"/>
                      </a:schemeClr>
                    </a:solidFill>
                  </a:tcPr>
                </a:tc>
                <a:tc hMerge="1">
                  <a:txBody>
                    <a:bodyPr/>
                    <a:lstStyle/>
                    <a:p>
                      <a:pPr algn="ctr"/>
                      <a:endParaRPr lang="ru-RU" sz="1050" dirty="0">
                        <a:solidFill>
                          <a:schemeClr val="tx2">
                            <a:lumMod val="75000"/>
                          </a:schemeClr>
                        </a:solidFill>
                        <a:latin typeface="Noto Sans Med" panose="020B0602040504020204" pitchFamily="34"/>
                        <a:ea typeface="Noto Sans Med" panose="020B0602040504020204" pitchFamily="34"/>
                        <a:cs typeface="Noto Sans Med" panose="020B0602040504020204" pitchFamily="34"/>
                      </a:endParaRPr>
                    </a:p>
                  </a:txBody>
                  <a:tcPr marL="144000" marR="144000" marT="144000" marB="144000" anchor="ctr">
                    <a:solidFill>
                      <a:schemeClr val="bg1">
                        <a:lumMod val="95000"/>
                      </a:schemeClr>
                    </a:solidFill>
                  </a:tcPr>
                </a:tc>
                <a:extLst>
                  <a:ext uri="{0D108BD9-81ED-4DB2-BD59-A6C34878D82A}">
                    <a16:rowId xmlns:a16="http://schemas.microsoft.com/office/drawing/2014/main" val="10011"/>
                  </a:ext>
                </a:extLst>
              </a:tr>
              <a:tr h="361614">
                <a:tc gridSpan="3">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Abonament internet banking VB24 BUSINESS</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hMerge="1">
                  <a:txBody>
                    <a:bodyPr/>
                    <a:lstStyle/>
                    <a:p>
                      <a:pPr algn="ctr"/>
                      <a:endParaRPr lang="ro-RO" sz="13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chemeClr val="bg1">
                        <a:lumMod val="95000"/>
                      </a:schemeClr>
                    </a:solidFill>
                  </a:tcPr>
                </a:tc>
                <a:tc hMerge="1">
                  <a:txBody>
                    <a:bodyPr/>
                    <a:lstStyle/>
                    <a:p>
                      <a:pPr algn="l"/>
                      <a:endParaRPr lang="ro-RO" sz="13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95000"/>
                      </a:schemeClr>
                    </a:solidFill>
                  </a:tcPr>
                </a:tc>
                <a:extLst>
                  <a:ext uri="{0D108BD9-81ED-4DB2-BD59-A6C34878D82A}">
                    <a16:rowId xmlns:a16="http://schemas.microsoft.com/office/drawing/2014/main" val="10012"/>
                  </a:ext>
                </a:extLst>
              </a:tr>
              <a:tr h="361614">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          - acces informațional</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gratuit</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a:txBody>
                    <a:bodyPr/>
                    <a:lstStyle/>
                    <a:p>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49804"/>
                      </a:srgbClr>
                    </a:solidFill>
                  </a:tcPr>
                </a:tc>
                <a:extLst>
                  <a:ext uri="{0D108BD9-81ED-4DB2-BD59-A6C34878D82A}">
                    <a16:rowId xmlns:a16="http://schemas.microsoft.com/office/drawing/2014/main" val="10013"/>
                  </a:ext>
                </a:extLst>
              </a:tr>
              <a:tr h="361614">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          - acces tranzacțional</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50 MDL</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a:txBody>
                    <a:bodyPr/>
                    <a:lstStyle/>
                    <a:p>
                      <a:pPr algn="l"/>
                      <a:r>
                        <a:rPr lang="ro-RO" sz="1000" b="0" i="0" kern="1200" noProof="0" dirty="0" smtClean="0">
                          <a:solidFill>
                            <a:schemeClr val="accent3">
                              <a:lumMod val="75000"/>
                            </a:schemeClr>
                          </a:solidFill>
                          <a:effectLst/>
                          <a:latin typeface="Noto Sans Med" pitchFamily="34"/>
                          <a:ea typeface="Noto Sans Med" pitchFamily="34"/>
                          <a:cs typeface="Noto Sans Med" pitchFamily="34"/>
                        </a:rPr>
                        <a:t>per client, lunar</a:t>
                      </a:r>
                    </a:p>
                    <a:p>
                      <a:pPr algn="l"/>
                      <a:r>
                        <a:rPr lang="ro-RO" sz="1000" noProof="0" dirty="0" smtClean="0">
                          <a:solidFill>
                            <a:schemeClr val="accent3">
                              <a:lumMod val="75000"/>
                            </a:schemeClr>
                          </a:solidFill>
                          <a:latin typeface="Noto Sans Med" pitchFamily="34"/>
                          <a:ea typeface="Noto Sans Med" pitchFamily="34"/>
                          <a:cs typeface="Noto Sans Med" pitchFamily="34"/>
                        </a:rPr>
                        <a:t>se încasează în ultima zi lucrătoare a lunii în</a:t>
                      </a:r>
                      <a:r>
                        <a:rPr lang="ro-RO" sz="1000" baseline="0" noProof="0" dirty="0" smtClean="0">
                          <a:solidFill>
                            <a:schemeClr val="accent3">
                              <a:lumMod val="75000"/>
                            </a:schemeClr>
                          </a:solidFill>
                          <a:latin typeface="Noto Sans Med" pitchFamily="34"/>
                          <a:ea typeface="Noto Sans Med" pitchFamily="34"/>
                          <a:cs typeface="Noto Sans Med" pitchFamily="34"/>
                        </a:rPr>
                        <a:t> curs</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49804"/>
                      </a:srgbClr>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241524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332543890"/>
              </p:ext>
            </p:extLst>
          </p:nvPr>
        </p:nvGraphicFramePr>
        <p:xfrm>
          <a:off x="212203" y="290342"/>
          <a:ext cx="6433594" cy="8786630"/>
        </p:xfrm>
        <a:graphic>
          <a:graphicData uri="http://schemas.openxmlformats.org/drawingml/2006/table">
            <a:tbl>
              <a:tblPr firstRow="1" bandRow="1">
                <a:tableStyleId>{5C22544A-7EE6-4342-B048-85BDC9FD1C3A}</a:tableStyleId>
              </a:tblPr>
              <a:tblGrid>
                <a:gridCol w="2603842">
                  <a:extLst>
                    <a:ext uri="{9D8B030D-6E8A-4147-A177-3AD203B41FA5}">
                      <a16:colId xmlns:a16="http://schemas.microsoft.com/office/drawing/2014/main" val="20003"/>
                    </a:ext>
                  </a:extLst>
                </a:gridCol>
                <a:gridCol w="1461909">
                  <a:extLst>
                    <a:ext uri="{9D8B030D-6E8A-4147-A177-3AD203B41FA5}">
                      <a16:colId xmlns:a16="http://schemas.microsoft.com/office/drawing/2014/main" val="20004"/>
                    </a:ext>
                  </a:extLst>
                </a:gridCol>
                <a:gridCol w="2367843">
                  <a:extLst>
                    <a:ext uri="{9D8B030D-6E8A-4147-A177-3AD203B41FA5}">
                      <a16:colId xmlns:a16="http://schemas.microsoft.com/office/drawing/2014/main" val="20005"/>
                    </a:ext>
                  </a:extLst>
                </a:gridCol>
              </a:tblGrid>
              <a:tr h="288377">
                <a:tc>
                  <a:txBody>
                    <a:bodyPr/>
                    <a:lstStyle/>
                    <a:p>
                      <a:pPr algn="ctr"/>
                      <a:r>
                        <a:rPr lang="ro-RO" sz="1000" b="0" noProof="0" dirty="0" smtClean="0">
                          <a:solidFill>
                            <a:schemeClr val="accent3">
                              <a:lumMod val="75000"/>
                            </a:schemeClr>
                          </a:solidFill>
                          <a:latin typeface="Noto Sans Med" pitchFamily="34"/>
                          <a:ea typeface="Noto Sans Med" pitchFamily="34"/>
                          <a:cs typeface="Noto Sans Med" pitchFamily="34"/>
                        </a:rPr>
                        <a:t>DENUMIREA OPERAŢIUNII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196"/>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TARIF APLICAT</a:t>
                      </a: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196"/>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MENŢIUNI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196"/>
                      </a:srgbClr>
                    </a:solidFill>
                  </a:tcPr>
                </a:tc>
                <a:extLst>
                  <a:ext uri="{0D108BD9-81ED-4DB2-BD59-A6C34878D82A}">
                    <a16:rowId xmlns:a16="http://schemas.microsoft.com/office/drawing/2014/main" val="10000"/>
                  </a:ext>
                </a:extLst>
              </a:tr>
              <a:tr h="324000">
                <a:tc gridSpan="3">
                  <a:txBody>
                    <a:bodyPr/>
                    <a:lstStyle/>
                    <a:p>
                      <a:pPr marL="0" marR="0" lvl="0" indent="0" algn="ctr" defTabSz="1056041" rtl="0" eaLnBrk="1" fontAlgn="auto" latinLnBrk="0" hangingPunct="1">
                        <a:lnSpc>
                          <a:spcPct val="100000"/>
                        </a:lnSpc>
                        <a:spcBef>
                          <a:spcPts val="0"/>
                        </a:spcBef>
                        <a:spcAft>
                          <a:spcPts val="0"/>
                        </a:spcAft>
                        <a:buClrTx/>
                        <a:buSzTx/>
                        <a:buFontTx/>
                        <a:buNone/>
                        <a:tabLst/>
                        <a:defRPr/>
                      </a:pPr>
                      <a:r>
                        <a:rPr lang="ro-RO" sz="1400" noProof="0" dirty="0" smtClean="0">
                          <a:solidFill>
                            <a:srgbClr val="000000">
                              <a:alpha val="50000"/>
                            </a:srgbClr>
                          </a:solidFill>
                          <a:latin typeface="Noto Sans Med" panose="020B0602040504020204" pitchFamily="34"/>
                          <a:ea typeface="Noto Sans Med" panose="020B0602040504020204" pitchFamily="34"/>
                          <a:cs typeface="Noto Sans Med" panose="020B0602040504020204" pitchFamily="34"/>
                        </a:rPr>
                        <a:t>3.</a:t>
                      </a:r>
                      <a:r>
                        <a:rPr lang="ro-RO" sz="1400" baseline="0" noProof="0" dirty="0" smtClean="0">
                          <a:solidFill>
                            <a:srgbClr val="000000">
                              <a:alpha val="50000"/>
                            </a:srgbClr>
                          </a:solidFill>
                          <a:latin typeface="Noto Sans Med" panose="020B0602040504020204" pitchFamily="34"/>
                          <a:ea typeface="Noto Sans Med" panose="020B0602040504020204" pitchFamily="34"/>
                          <a:cs typeface="Noto Sans Med" panose="020B0602040504020204" pitchFamily="34"/>
                        </a:rPr>
                        <a:t> OPERAŢIUNI CU NUMERAR ÎN MONEDĂ NAŢIONALĂ</a:t>
                      </a:r>
                      <a:endParaRPr lang="ro-RO" sz="1400" noProof="0" dirty="0" smtClean="0">
                        <a:solidFill>
                          <a:srgbClr val="000000">
                            <a:alpha val="50000"/>
                          </a:srgbClr>
                        </a:solidFill>
                        <a:latin typeface="Noto Sans Med" panose="020B0602040504020204" pitchFamily="34"/>
                        <a:ea typeface="Noto Sans Med" panose="020B0602040504020204" pitchFamily="34"/>
                        <a:cs typeface="Noto Sans Med" panose="020B0602040504020204"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196"/>
                      </a:srgbClr>
                    </a:solidFill>
                  </a:tcPr>
                </a:tc>
                <a:tc hMerge="1">
                  <a:txBody>
                    <a:bodyPr/>
                    <a:lstStyle/>
                    <a:p>
                      <a:pPr algn="ctr"/>
                      <a:endParaRPr lang="ru-RU" sz="1050" dirty="0">
                        <a:solidFill>
                          <a:schemeClr val="tx2">
                            <a:lumMod val="75000"/>
                          </a:schemeClr>
                        </a:solidFill>
                        <a:latin typeface="Noto Sans Med" panose="020B0602040504020204" pitchFamily="34"/>
                        <a:ea typeface="Noto Sans Med" panose="020B0602040504020204" pitchFamily="34"/>
                        <a:cs typeface="Noto Sans Med" panose="020B0602040504020204" pitchFamily="34"/>
                      </a:endParaRPr>
                    </a:p>
                  </a:txBody>
                  <a:tcPr marL="144000" marR="144000" marT="144000" marB="144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hMerge="1">
                  <a:txBody>
                    <a:bodyPr/>
                    <a:lstStyle/>
                    <a:p>
                      <a:pPr algn="ctr"/>
                      <a:endParaRPr lang="ru-RU" sz="1050" dirty="0">
                        <a:solidFill>
                          <a:schemeClr val="tx2">
                            <a:lumMod val="75000"/>
                          </a:schemeClr>
                        </a:solidFill>
                        <a:latin typeface="Noto Sans Med" panose="020B0602040504020204" pitchFamily="34"/>
                        <a:ea typeface="Noto Sans Med" panose="020B0602040504020204" pitchFamily="34"/>
                        <a:cs typeface="Noto Sans Med" panose="020B0602040504020204" pitchFamily="34"/>
                      </a:endParaRPr>
                    </a:p>
                  </a:txBody>
                  <a:tcPr marL="144000" marR="144000" marT="144000" marB="144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extLst>
                  <a:ext uri="{0D108BD9-81ED-4DB2-BD59-A6C34878D82A}">
                    <a16:rowId xmlns:a16="http://schemas.microsoft.com/office/drawing/2014/main" val="282318344"/>
                  </a:ext>
                </a:extLst>
              </a:tr>
              <a:tr h="522252">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Depunere numerar de </a:t>
                      </a:r>
                      <a:r>
                        <a:rPr lang="ro-RO" sz="1000" noProof="0" smtClean="0">
                          <a:solidFill>
                            <a:schemeClr val="accent3">
                              <a:lumMod val="75000"/>
                            </a:schemeClr>
                          </a:solidFill>
                          <a:latin typeface="Noto Sans Med" pitchFamily="34"/>
                          <a:ea typeface="Noto Sans Med" pitchFamily="34"/>
                          <a:cs typeface="Noto Sans Med" pitchFamily="34"/>
                        </a:rPr>
                        <a:t>către împuterniciți/ </a:t>
                      </a:r>
                      <a:r>
                        <a:rPr lang="ro-RO" sz="1000" noProof="0" dirty="0" smtClean="0">
                          <a:solidFill>
                            <a:schemeClr val="accent3">
                              <a:lumMod val="75000"/>
                            </a:schemeClr>
                          </a:solidFill>
                          <a:latin typeface="Noto Sans Med" pitchFamily="34"/>
                          <a:ea typeface="Noto Sans Med" pitchFamily="34"/>
                          <a:cs typeface="Noto Sans Med" pitchFamily="34"/>
                        </a:rPr>
                        <a:t>delegaţi</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gratuit</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l"/>
                      <a:endParaRPr lang="ro-RO" sz="1000" b="0" i="0" kern="1200" noProof="0" dirty="0" smtClean="0">
                        <a:solidFill>
                          <a:schemeClr val="accent3">
                            <a:lumMod val="75000"/>
                          </a:schemeClr>
                        </a:solidFill>
                        <a:effectLst/>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extLst>
                  <a:ext uri="{0D108BD9-81ED-4DB2-BD59-A6C34878D82A}">
                    <a16:rowId xmlns:a16="http://schemas.microsoft.com/office/drawing/2014/main" val="2263917902"/>
                  </a:ext>
                </a:extLst>
              </a:tr>
              <a:tr h="369427">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Încasare plăţi numerar</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1%  </a:t>
                      </a:r>
                    </a:p>
                    <a:p>
                      <a:pPr algn="ctr"/>
                      <a:r>
                        <a:rPr lang="ro-RO" sz="1000" noProof="0" dirty="0" smtClean="0">
                          <a:solidFill>
                            <a:schemeClr val="accent3">
                              <a:lumMod val="75000"/>
                            </a:schemeClr>
                          </a:solidFill>
                          <a:latin typeface="Noto Sans Med" pitchFamily="34"/>
                          <a:ea typeface="Noto Sans Med" pitchFamily="34"/>
                          <a:cs typeface="Noto Sans Med" pitchFamily="34"/>
                        </a:rPr>
                        <a:t>min. 10 MDL </a:t>
                      </a:r>
                    </a:p>
                    <a:p>
                      <a:pPr algn="ctr"/>
                      <a:r>
                        <a:rPr lang="ro-RO" sz="1000" noProof="0" dirty="0" smtClean="0">
                          <a:solidFill>
                            <a:schemeClr val="accent3">
                              <a:lumMod val="75000"/>
                            </a:schemeClr>
                          </a:solidFill>
                          <a:latin typeface="Noto Sans Med" pitchFamily="34"/>
                          <a:ea typeface="Noto Sans Med" pitchFamily="34"/>
                          <a:cs typeface="Noto Sans Med" pitchFamily="34"/>
                        </a:rPr>
                        <a:t>max. 100 MDL</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l"/>
                      <a:r>
                        <a:rPr lang="ro-RO" sz="1000" b="0" i="0" kern="1200" noProof="0" dirty="0" smtClean="0">
                          <a:solidFill>
                            <a:schemeClr val="accent3">
                              <a:lumMod val="75000"/>
                            </a:schemeClr>
                          </a:solidFill>
                          <a:effectLst/>
                          <a:latin typeface="Noto Sans Med" pitchFamily="34"/>
                          <a:ea typeface="Noto Sans Med" pitchFamily="34"/>
                          <a:cs typeface="Noto Sans Med" pitchFamily="34"/>
                        </a:rPr>
                        <a:t>per operaţiune, din valoarea numerarului depus</a:t>
                      </a:r>
                      <a:r>
                        <a:rPr lang="en-US" sz="1000" b="0" i="0" kern="1200" noProof="0" dirty="0" smtClean="0">
                          <a:solidFill>
                            <a:schemeClr val="accent3">
                              <a:lumMod val="75000"/>
                            </a:schemeClr>
                          </a:solidFill>
                          <a:effectLst/>
                          <a:latin typeface="Noto Sans Med" pitchFamily="34"/>
                          <a:ea typeface="Noto Sans Med" pitchFamily="34"/>
                          <a:cs typeface="Noto Sans Med" pitchFamily="34"/>
                        </a:rPr>
                        <a:t>, se a</a:t>
                      </a:r>
                      <a:r>
                        <a:rPr lang="ro-MD" sz="1000" b="0" i="0" kern="1200" noProof="0" dirty="0" smtClean="0">
                          <a:solidFill>
                            <a:schemeClr val="accent3">
                              <a:lumMod val="75000"/>
                            </a:schemeClr>
                          </a:solidFill>
                          <a:effectLst/>
                          <a:latin typeface="Noto Sans Med" pitchFamily="34"/>
                          <a:ea typeface="Noto Sans Med" pitchFamily="34"/>
                          <a:cs typeface="Noto Sans Med" pitchFamily="34"/>
                        </a:rPr>
                        <a:t>plică</a:t>
                      </a:r>
                      <a:r>
                        <a:rPr lang="ro-MD" sz="1000" b="0" i="0" kern="1200" dirty="0" smtClean="0">
                          <a:solidFill>
                            <a:schemeClr val="accent3">
                              <a:lumMod val="75000"/>
                            </a:schemeClr>
                          </a:solidFill>
                          <a:effectLst/>
                          <a:latin typeface="Noto Sans Med" pitchFamily="34"/>
                          <a:ea typeface="Noto Sans Med" pitchFamily="34"/>
                          <a:cs typeface="Noto Sans Med" pitchFamily="34"/>
                        </a:rPr>
                        <a:t> pentru plăți trezoreriale și Mpay</a:t>
                      </a:r>
                      <a:endParaRPr lang="ro-RO" sz="1000" b="0" i="0" kern="1200" noProof="0" dirty="0" smtClean="0">
                        <a:solidFill>
                          <a:schemeClr val="accent3">
                            <a:lumMod val="75000"/>
                          </a:schemeClr>
                        </a:solidFill>
                        <a:effectLst/>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extLst>
                  <a:ext uri="{0D108BD9-81ED-4DB2-BD59-A6C34878D82A}">
                    <a16:rowId xmlns:a16="http://schemas.microsoft.com/office/drawing/2014/main" val="10005"/>
                  </a:ext>
                </a:extLst>
              </a:tr>
              <a:tr h="522252">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Ridicare numerar</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1.50%</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l"/>
                      <a:r>
                        <a:rPr lang="ro-RO" sz="1000" b="0" i="0" kern="1200" noProof="0" dirty="0" smtClean="0">
                          <a:solidFill>
                            <a:schemeClr val="accent3">
                              <a:lumMod val="75000"/>
                            </a:schemeClr>
                          </a:solidFill>
                          <a:effectLst/>
                          <a:latin typeface="Noto Sans Med" pitchFamily="34"/>
                          <a:ea typeface="Noto Sans Med" pitchFamily="34"/>
                          <a:cs typeface="Noto Sans Med" pitchFamily="34"/>
                        </a:rPr>
                        <a:t>per operaţiune, din valoarea numerarului eliberat</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extLst>
                  <a:ext uri="{0D108BD9-81ED-4DB2-BD59-A6C34878D82A}">
                    <a16:rowId xmlns:a16="http://schemas.microsoft.com/office/drawing/2014/main" val="10003"/>
                  </a:ext>
                </a:extLst>
              </a:tr>
              <a:tr h="369427">
                <a:tc gridSpan="3">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Colectare şi distribuire plăţi</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hMerge="1">
                  <a:txBody>
                    <a:bodyPr/>
                    <a:lstStyle/>
                    <a:p>
                      <a:pPr marL="0" marR="0" indent="0" algn="ctr" defTabSz="1219003" rtl="0" eaLnBrk="1" fontAlgn="auto" latinLnBrk="0" hangingPunct="1">
                        <a:lnSpc>
                          <a:spcPct val="100000"/>
                        </a:lnSpc>
                        <a:spcBef>
                          <a:spcPts val="0"/>
                        </a:spcBef>
                        <a:spcAft>
                          <a:spcPts val="0"/>
                        </a:spcAft>
                        <a:buClrTx/>
                        <a:buSzTx/>
                        <a:buFontTx/>
                        <a:buNone/>
                        <a:tabLst/>
                        <a:defRPr/>
                      </a:pPr>
                      <a:endParaRPr lang="ro-RO" sz="1000" noProof="0" dirty="0" smtClean="0">
                        <a:solidFill>
                          <a:srgbClr val="0088FF"/>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solidFill>
                      <a:srgbClr val="F2F2F2">
                        <a:alpha val="50196"/>
                      </a:srgbClr>
                    </a:solidFill>
                  </a:tcPr>
                </a:tc>
                <a:tc hMerge="1">
                  <a:txBody>
                    <a:bodyPr/>
                    <a:lstStyle/>
                    <a:p>
                      <a:pPr algn="l"/>
                      <a:endParaRPr lang="ro-RO" sz="1000" b="0" i="0" kern="1200" noProof="0" dirty="0" smtClean="0">
                        <a:solidFill>
                          <a:srgbClr val="0088FF"/>
                        </a:solidFill>
                        <a:effectLst/>
                        <a:latin typeface="Noto Sans" panose="020B0502040504020204" pitchFamily="34"/>
                        <a:ea typeface="Noto Sans" panose="020B0502040504020204" pitchFamily="34"/>
                        <a:cs typeface="Noto Sans" panose="020B0502040504020204" pitchFamily="34"/>
                      </a:endParaRPr>
                    </a:p>
                  </a:txBody>
                  <a:tcPr marL="108000" marR="108000" marT="108000" marB="108000" anchor="ctr">
                    <a:lnT w="9525" cap="flat" cmpd="sng" algn="ctr">
                      <a:solidFill>
                        <a:schemeClr val="bg1"/>
                      </a:solidFill>
                      <a:prstDash val="solid"/>
                      <a:round/>
                      <a:headEnd type="none" w="med" len="med"/>
                      <a:tailEnd type="none" w="med" len="med"/>
                    </a:lnT>
                    <a:solidFill>
                      <a:srgbClr val="F2F2F2">
                        <a:alpha val="50196"/>
                      </a:srgbClr>
                    </a:solidFill>
                  </a:tcPr>
                </a:tc>
                <a:extLst>
                  <a:ext uri="{0D108BD9-81ED-4DB2-BD59-A6C34878D82A}">
                    <a16:rowId xmlns:a16="http://schemas.microsoft.com/office/drawing/2014/main" val="3870931597"/>
                  </a:ext>
                </a:extLst>
              </a:tr>
              <a:tr h="369427">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          Taxă conectare</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5,000 MDL</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endParaRPr lang="ro-RO" sz="1000" b="0" i="0" kern="1200" noProof="0" dirty="0" smtClean="0">
                        <a:solidFill>
                          <a:schemeClr val="accent3">
                            <a:lumMod val="75000"/>
                          </a:schemeClr>
                        </a:solidFill>
                        <a:effectLst/>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2757383118"/>
                  </a:ext>
                </a:extLst>
              </a:tr>
              <a:tr h="522252">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baseline="0" noProof="0" dirty="0" smtClean="0">
                          <a:solidFill>
                            <a:schemeClr val="accent3">
                              <a:lumMod val="75000"/>
                            </a:schemeClr>
                          </a:solidFill>
                          <a:latin typeface="Noto Sans Med" pitchFamily="34"/>
                          <a:ea typeface="Noto Sans Med" pitchFamily="34"/>
                          <a:cs typeface="Noto Sans Med" pitchFamily="34"/>
                        </a:rPr>
                        <a:t>          </a:t>
                      </a:r>
                      <a:r>
                        <a:rPr lang="vi-VN" sz="1000" baseline="0" noProof="0" dirty="0" smtClean="0">
                          <a:solidFill>
                            <a:schemeClr val="accent3">
                              <a:lumMod val="75000"/>
                            </a:schemeClr>
                          </a:solidFill>
                          <a:latin typeface="Noto Sans Med" pitchFamily="34"/>
                          <a:ea typeface="Noto Sans Med" pitchFamily="34"/>
                          <a:cs typeface="Noto Sans Med" pitchFamily="34"/>
                        </a:rPr>
                        <a:t>Comision pentru colectare/</a:t>
                      </a:r>
                      <a:r>
                        <a:rPr lang="ro-RO" sz="1000" baseline="0" noProof="0" dirty="0" smtClean="0">
                          <a:solidFill>
                            <a:schemeClr val="accent3">
                              <a:lumMod val="75000"/>
                            </a:schemeClr>
                          </a:solidFill>
                          <a:latin typeface="Noto Sans Med" pitchFamily="34"/>
                          <a:ea typeface="Noto Sans Med" pitchFamily="34"/>
                          <a:cs typeface="Noto Sans Med" pitchFamily="34"/>
                        </a:rPr>
                        <a:t> </a:t>
                      </a:r>
                    </a:p>
                    <a:p>
                      <a:pPr marL="0" marR="0" indent="0" algn="l" defTabSz="1219003" rtl="0" eaLnBrk="1" fontAlgn="auto" latinLnBrk="0" hangingPunct="1">
                        <a:lnSpc>
                          <a:spcPct val="100000"/>
                        </a:lnSpc>
                        <a:spcBef>
                          <a:spcPts val="0"/>
                        </a:spcBef>
                        <a:spcAft>
                          <a:spcPts val="0"/>
                        </a:spcAft>
                        <a:buClrTx/>
                        <a:buSzTx/>
                        <a:buFontTx/>
                        <a:buNone/>
                        <a:tabLst/>
                        <a:defRPr/>
                      </a:pPr>
                      <a:r>
                        <a:rPr lang="ro-RO" sz="1000" baseline="0" noProof="0" dirty="0" smtClean="0">
                          <a:solidFill>
                            <a:schemeClr val="accent3">
                              <a:lumMod val="75000"/>
                            </a:schemeClr>
                          </a:solidFill>
                          <a:latin typeface="Noto Sans Med" pitchFamily="34"/>
                          <a:ea typeface="Noto Sans Med" pitchFamily="34"/>
                          <a:cs typeface="Noto Sans Med" pitchFamily="34"/>
                        </a:rPr>
                        <a:t>          </a:t>
                      </a:r>
                      <a:r>
                        <a:rPr lang="vi-VN" sz="1000" baseline="0" noProof="0" dirty="0" smtClean="0">
                          <a:solidFill>
                            <a:schemeClr val="accent3">
                              <a:lumMod val="75000"/>
                            </a:schemeClr>
                          </a:solidFill>
                          <a:latin typeface="Noto Sans Med" pitchFamily="34"/>
                          <a:ea typeface="Noto Sans Med" pitchFamily="34"/>
                          <a:cs typeface="Noto Sans Med" pitchFamily="34"/>
                        </a:rPr>
                        <a:t>distribuire plăţi</a:t>
                      </a:r>
                      <a:endParaRPr lang="ro-RO" sz="1000"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negociabil</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endParaRPr lang="ro-RO" sz="1000" b="0" i="0" kern="1200" noProof="0" dirty="0" smtClean="0">
                        <a:solidFill>
                          <a:schemeClr val="accent3">
                            <a:lumMod val="75000"/>
                          </a:schemeClr>
                        </a:solidFill>
                        <a:effectLst/>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08"/>
                  </a:ext>
                </a:extLst>
              </a:tr>
              <a:tr h="827902">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Colectare şi transport numerar</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negociabil</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it-IT" sz="1000" b="0" i="0" kern="1200" noProof="0" dirty="0" smtClean="0">
                          <a:solidFill>
                            <a:schemeClr val="accent3">
                              <a:lumMod val="75000"/>
                            </a:schemeClr>
                          </a:solidFill>
                          <a:effectLst/>
                          <a:latin typeface="Noto Sans Med" pitchFamily="34"/>
                          <a:ea typeface="Noto Sans Med" pitchFamily="34"/>
                          <a:cs typeface="Noto Sans Med" pitchFamily="34"/>
                        </a:rPr>
                        <a:t>la transportarea numerarului la adresa clientului </a:t>
                      </a:r>
                      <a:r>
                        <a:rPr lang="ro-RO" sz="1000" b="0" i="0" kern="1200" noProof="0" dirty="0" smtClean="0">
                          <a:solidFill>
                            <a:schemeClr val="accent3">
                              <a:lumMod val="75000"/>
                            </a:schemeClr>
                          </a:solidFill>
                          <a:effectLst/>
                          <a:latin typeface="Noto Sans Med" pitchFamily="34"/>
                          <a:ea typeface="Noto Sans Med" pitchFamily="34"/>
                          <a:cs typeface="Noto Sans Med" pitchFamily="34"/>
                        </a:rPr>
                        <a:t>suplimentar se aplică comision pentru ridicare numerar</a:t>
                      </a:r>
                    </a:p>
                  </a:txBody>
                  <a:tcPr marL="108000" marR="108000" marT="108000" marB="108000" anchor="ctr">
                    <a:solidFill>
                      <a:srgbClr val="F2F2F2">
                        <a:alpha val="50196"/>
                      </a:srgbClr>
                    </a:solidFill>
                  </a:tcPr>
                </a:tc>
                <a:extLst>
                  <a:ext uri="{0D108BD9-81ED-4DB2-BD59-A6C34878D82A}">
                    <a16:rowId xmlns:a16="http://schemas.microsoft.com/office/drawing/2014/main" val="10012"/>
                  </a:ext>
                </a:extLst>
              </a:tr>
              <a:tr h="324000">
                <a:tc gridSpan="3">
                  <a:txBody>
                    <a:bodyPr/>
                    <a:lstStyle/>
                    <a:p>
                      <a:pPr marL="0" marR="0" lvl="0" indent="0" algn="ctr" defTabSz="1056041" rtl="0" eaLnBrk="1" fontAlgn="auto" latinLnBrk="0" hangingPunct="1">
                        <a:lnSpc>
                          <a:spcPct val="100000"/>
                        </a:lnSpc>
                        <a:spcBef>
                          <a:spcPts val="0"/>
                        </a:spcBef>
                        <a:spcAft>
                          <a:spcPts val="0"/>
                        </a:spcAft>
                        <a:buClrTx/>
                        <a:buSzTx/>
                        <a:buFontTx/>
                        <a:buNone/>
                        <a:tabLst/>
                        <a:defRPr/>
                      </a:pPr>
                      <a:r>
                        <a:rPr lang="ro-RO" sz="1400" noProof="0" dirty="0" smtClean="0">
                          <a:solidFill>
                            <a:srgbClr val="000000">
                              <a:alpha val="50000"/>
                            </a:srgbClr>
                          </a:solidFill>
                          <a:latin typeface="Noto Sans Med" panose="020B0602040504020204" pitchFamily="34"/>
                          <a:ea typeface="Noto Sans Med" panose="020B0602040504020204" pitchFamily="34"/>
                          <a:cs typeface="Noto Sans Med" panose="020B0602040504020204" pitchFamily="34"/>
                        </a:rPr>
                        <a:t>4.</a:t>
                      </a:r>
                      <a:r>
                        <a:rPr lang="ro-RO" sz="1400" baseline="0" noProof="0" dirty="0" smtClean="0">
                          <a:solidFill>
                            <a:srgbClr val="000000">
                              <a:alpha val="50000"/>
                            </a:srgbClr>
                          </a:solidFill>
                          <a:latin typeface="Noto Sans Med" panose="020B0602040504020204" pitchFamily="34"/>
                          <a:ea typeface="Noto Sans Med" panose="020B0602040504020204" pitchFamily="34"/>
                          <a:cs typeface="Noto Sans Med" panose="020B0602040504020204" pitchFamily="34"/>
                        </a:rPr>
                        <a:t> OPERAŢIUNI CU NUMERAR ÎN VALUTĂ STRĂINĂ</a:t>
                      </a:r>
                      <a:endParaRPr lang="ro-RO" sz="1400" noProof="0" dirty="0" smtClean="0">
                        <a:solidFill>
                          <a:srgbClr val="000000">
                            <a:alpha val="50000"/>
                          </a:srgbClr>
                        </a:solidFill>
                        <a:latin typeface="Noto Sans Med" panose="020B0602040504020204" pitchFamily="34"/>
                        <a:ea typeface="Noto Sans Med" panose="020B0602040504020204" pitchFamily="34"/>
                        <a:cs typeface="Noto Sans Med" panose="020B0602040504020204"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9804"/>
                      </a:srgbClr>
                    </a:solidFill>
                  </a:tcPr>
                </a:tc>
                <a:tc hMerge="1">
                  <a:txBody>
                    <a:bodyPr/>
                    <a:lstStyle/>
                    <a:p>
                      <a:pPr algn="ctr"/>
                      <a:endParaRPr lang="ru-RU" sz="1050" dirty="0">
                        <a:solidFill>
                          <a:schemeClr val="tx2">
                            <a:lumMod val="75000"/>
                          </a:schemeClr>
                        </a:solidFill>
                        <a:latin typeface="Noto Sans Med" panose="020B0602040504020204" pitchFamily="34"/>
                        <a:ea typeface="Noto Sans Med" panose="020B0602040504020204" pitchFamily="34"/>
                        <a:cs typeface="Noto Sans Med" panose="020B0602040504020204" pitchFamily="34"/>
                      </a:endParaRPr>
                    </a:p>
                  </a:txBody>
                  <a:tcPr marL="144000" marR="144000" marT="144000" marB="144000" anchor="ctr">
                    <a:lnL w="9525" cap="flat" cmpd="sng" algn="ctr">
                      <a:solidFill>
                        <a:schemeClr val="bg1"/>
                      </a:solidFill>
                      <a:prstDash val="solid"/>
                      <a:round/>
                      <a:headEnd type="none" w="med" len="med"/>
                      <a:tailEnd type="none" w="med" len="med"/>
                    </a:lnL>
                    <a:solidFill>
                      <a:schemeClr val="bg1">
                        <a:lumMod val="95000"/>
                      </a:schemeClr>
                    </a:solidFill>
                  </a:tcPr>
                </a:tc>
                <a:tc hMerge="1">
                  <a:txBody>
                    <a:bodyPr/>
                    <a:lstStyle/>
                    <a:p>
                      <a:pPr algn="ctr"/>
                      <a:endParaRPr lang="ru-RU" sz="1050" dirty="0">
                        <a:solidFill>
                          <a:schemeClr val="tx2">
                            <a:lumMod val="75000"/>
                          </a:schemeClr>
                        </a:solidFill>
                        <a:latin typeface="Noto Sans Med" panose="020B0602040504020204" pitchFamily="34"/>
                        <a:ea typeface="Noto Sans Med" panose="020B0602040504020204" pitchFamily="34"/>
                        <a:cs typeface="Noto Sans Med" panose="020B0602040504020204" pitchFamily="34"/>
                      </a:endParaRPr>
                    </a:p>
                  </a:txBody>
                  <a:tcPr marL="144000" marR="144000" marT="144000" marB="144000" anchor="ctr">
                    <a:solidFill>
                      <a:schemeClr val="bg1">
                        <a:lumMod val="95000"/>
                      </a:schemeClr>
                    </a:solidFill>
                  </a:tcPr>
                </a:tc>
                <a:extLst>
                  <a:ext uri="{0D108BD9-81ED-4DB2-BD59-A6C34878D82A}">
                    <a16:rowId xmlns:a16="http://schemas.microsoft.com/office/drawing/2014/main" val="10013"/>
                  </a:ext>
                </a:extLst>
              </a:tr>
              <a:tr h="522252">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Depunere numerar </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0.50%</a:t>
                      </a:r>
                    </a:p>
                    <a:p>
                      <a:pPr marL="0" marR="0" indent="0" algn="ctr"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min. 10 USD/EUR</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ro-RO" sz="1000" b="0" i="0" kern="1200" noProof="0" dirty="0" smtClean="0">
                          <a:solidFill>
                            <a:schemeClr val="accent3">
                              <a:lumMod val="75000"/>
                            </a:schemeClr>
                          </a:solidFill>
                          <a:effectLst/>
                          <a:latin typeface="Noto Sans Med" pitchFamily="34"/>
                          <a:ea typeface="Noto Sans Med" pitchFamily="34"/>
                          <a:cs typeface="Noto Sans Med" pitchFamily="34"/>
                        </a:rPr>
                        <a:t>per operaţiune, din valoarea numerarului depus</a:t>
                      </a:r>
                    </a:p>
                  </a:txBody>
                  <a:tcPr marL="108000" marR="108000" marT="108000" marB="108000" anchor="ctr">
                    <a:solidFill>
                      <a:srgbClr val="F2F2F2">
                        <a:alpha val="50196"/>
                      </a:srgbClr>
                    </a:solidFill>
                  </a:tcPr>
                </a:tc>
                <a:extLst>
                  <a:ext uri="{0D108BD9-81ED-4DB2-BD59-A6C34878D82A}">
                    <a16:rowId xmlns:a16="http://schemas.microsoft.com/office/drawing/2014/main" val="10014"/>
                  </a:ext>
                </a:extLst>
              </a:tr>
              <a:tr h="522252">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Ridicare numerar</a:t>
                      </a: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0.50%</a:t>
                      </a:r>
                    </a:p>
                    <a:p>
                      <a:pPr marL="0" marR="0" indent="0" algn="ctr"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min. 10 USD/EUR</a:t>
                      </a:r>
                    </a:p>
                  </a:txBody>
                  <a:tcPr marL="108000" marR="108000" marT="108000" marB="108000" anchor="ctr">
                    <a:solidFill>
                      <a:srgbClr val="F2F2F2">
                        <a:alpha val="50196"/>
                      </a:srgbClr>
                    </a:solidFill>
                  </a:tcPr>
                </a:tc>
                <a:tc>
                  <a:txBody>
                    <a:bodyPr/>
                    <a:lstStyle/>
                    <a:p>
                      <a:pPr algn="l"/>
                      <a:r>
                        <a:rPr lang="ro-RO" sz="1000" b="0" i="0" kern="1200" noProof="0" dirty="0" smtClean="0">
                          <a:solidFill>
                            <a:schemeClr val="accent3">
                              <a:lumMod val="75000"/>
                            </a:schemeClr>
                          </a:solidFill>
                          <a:effectLst/>
                          <a:latin typeface="Noto Sans Med" pitchFamily="34"/>
                          <a:ea typeface="Noto Sans Med" pitchFamily="34"/>
                          <a:cs typeface="Noto Sans Med" pitchFamily="34"/>
                        </a:rPr>
                        <a:t>per operaţiune, din valoarea numerarului eliberat</a:t>
                      </a:r>
                    </a:p>
                  </a:txBody>
                  <a:tcPr marL="108000" marR="108000" marT="108000" marB="108000" anchor="ctr">
                    <a:solidFill>
                      <a:srgbClr val="F2F2F2">
                        <a:alpha val="50196"/>
                      </a:srgbClr>
                    </a:solidFill>
                  </a:tcPr>
                </a:tc>
                <a:extLst>
                  <a:ext uri="{0D108BD9-81ED-4DB2-BD59-A6C34878D82A}">
                    <a16:rowId xmlns:a16="http://schemas.microsoft.com/office/drawing/2014/main" val="10015"/>
                  </a:ext>
                </a:extLst>
              </a:tr>
              <a:tr h="324000">
                <a:tc gridSpan="3">
                  <a:txBody>
                    <a:bodyPr/>
                    <a:lstStyle/>
                    <a:p>
                      <a:pPr marL="0" marR="0" lvl="0" indent="0" algn="ctr" defTabSz="1056041" rtl="0" eaLnBrk="1" fontAlgn="auto" latinLnBrk="0" hangingPunct="1">
                        <a:lnSpc>
                          <a:spcPct val="100000"/>
                        </a:lnSpc>
                        <a:spcBef>
                          <a:spcPts val="0"/>
                        </a:spcBef>
                        <a:spcAft>
                          <a:spcPts val="0"/>
                        </a:spcAft>
                        <a:buClrTx/>
                        <a:buSzTx/>
                        <a:buFontTx/>
                        <a:buNone/>
                        <a:tabLst/>
                        <a:defRPr/>
                      </a:pPr>
                      <a:r>
                        <a:rPr lang="ro-RO" sz="1400" kern="1200" noProof="0" dirty="0" smtClean="0">
                          <a:solidFill>
                            <a:srgbClr val="000000">
                              <a:alpha val="50000"/>
                            </a:srgbClr>
                          </a:solidFill>
                          <a:latin typeface="Noto Sans Med" panose="020B0602040504020204" pitchFamily="34"/>
                          <a:ea typeface="Noto Sans Med" panose="020B0602040504020204" pitchFamily="34"/>
                          <a:cs typeface="Noto Sans Med" panose="020B0602040504020204" pitchFamily="34"/>
                        </a:rPr>
                        <a:t>5. TRANSFERURI ÎN MONEDĂ NAŢIONALĂ</a:t>
                      </a:r>
                      <a:endParaRPr lang="ro-RO" sz="1400" kern="1200" noProof="0" dirty="0">
                        <a:solidFill>
                          <a:srgbClr val="000000">
                            <a:alpha val="50000"/>
                          </a:srgbClr>
                        </a:solidFill>
                        <a:latin typeface="Noto Sans Med" panose="020B0602040504020204" pitchFamily="34"/>
                        <a:ea typeface="Noto Sans Med" panose="020B0602040504020204" pitchFamily="34"/>
                        <a:cs typeface="Noto Sans Med" panose="020B0602040504020204" pitchFamily="34"/>
                      </a:endParaRPr>
                    </a:p>
                  </a:txBody>
                  <a:tcPr marL="108000" marR="108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196"/>
                      </a:srgbClr>
                    </a:solidFill>
                  </a:tcPr>
                </a:tc>
                <a:tc hMerge="1">
                  <a:txBody>
                    <a:bodyPr/>
                    <a:lstStyle/>
                    <a:p>
                      <a:pPr algn="ct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hMerge="1">
                  <a:txBody>
                    <a:bodyPr/>
                    <a:lstStyle/>
                    <a:p>
                      <a:pPr algn="l"/>
                      <a:endParaRPr lang="ro-RO" sz="1000" b="0" i="0" kern="1200" noProof="0" dirty="0" smtClean="0">
                        <a:solidFill>
                          <a:schemeClr val="accent3">
                            <a:lumMod val="75000"/>
                          </a:schemeClr>
                        </a:solidFill>
                        <a:effectLst/>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16"/>
                  </a:ext>
                </a:extLst>
              </a:tr>
              <a:tr h="522252">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Plăţi intrabancare cu ordin de plată electronic</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gratuit</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ro-RO" sz="1000" b="0" i="0" kern="1200" noProof="0" dirty="0" smtClean="0">
                          <a:solidFill>
                            <a:schemeClr val="accent3">
                              <a:lumMod val="75000"/>
                            </a:schemeClr>
                          </a:solidFill>
                          <a:effectLst/>
                          <a:latin typeface="Noto Sans Med" pitchFamily="34"/>
                          <a:ea typeface="Noto Sans Med" pitchFamily="34"/>
                          <a:cs typeface="Noto Sans Med" pitchFamily="34"/>
                        </a:rPr>
                        <a:t>per ordin de plată</a:t>
                      </a:r>
                    </a:p>
                  </a:txBody>
                  <a:tcPr marL="108000" marR="108000" marT="108000" marB="108000" anchor="ctr">
                    <a:solidFill>
                      <a:srgbClr val="F2F2F2">
                        <a:alpha val="50196"/>
                      </a:srgbClr>
                    </a:solidFill>
                  </a:tcPr>
                </a:tc>
                <a:extLst>
                  <a:ext uri="{0D108BD9-81ED-4DB2-BD59-A6C34878D82A}">
                    <a16:rowId xmlns:a16="http://schemas.microsoft.com/office/drawing/2014/main" val="10017"/>
                  </a:ext>
                </a:extLst>
              </a:tr>
              <a:tr h="369427">
                <a:tc gridSpan="3">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Plăţi interbancare cu ordin de plată electronic</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hMerge="1">
                  <a:txBody>
                    <a:bodyPr/>
                    <a:lstStyle/>
                    <a:p>
                      <a:pPr algn="ct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hMerge="1">
                  <a:txBody>
                    <a:bodyPr/>
                    <a:lstStyle/>
                    <a:p>
                      <a:pPr algn="l"/>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4063887638"/>
                  </a:ext>
                </a:extLst>
              </a:tr>
              <a:tr h="369427">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          - în sume ≤ 500,000 MDL</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3.80 MDL</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ro-RO" sz="1000" b="0" i="0" kern="1200" noProof="0" dirty="0" smtClean="0">
                          <a:solidFill>
                            <a:schemeClr val="accent3">
                              <a:lumMod val="75000"/>
                            </a:schemeClr>
                          </a:solidFill>
                          <a:effectLst/>
                          <a:latin typeface="Noto Sans Med" pitchFamily="34"/>
                          <a:ea typeface="Noto Sans Med" pitchFamily="34"/>
                          <a:cs typeface="Noto Sans Med" pitchFamily="34"/>
                        </a:rPr>
                        <a:t>per ordin</a:t>
                      </a:r>
                      <a:r>
                        <a:rPr lang="ro-RO" sz="1000" b="0" i="0" kern="1200" baseline="0" noProof="0" dirty="0" smtClean="0">
                          <a:solidFill>
                            <a:schemeClr val="accent3">
                              <a:lumMod val="75000"/>
                            </a:schemeClr>
                          </a:solidFill>
                          <a:effectLst/>
                          <a:latin typeface="Noto Sans Med" pitchFamily="34"/>
                          <a:ea typeface="Noto Sans Med" pitchFamily="34"/>
                          <a:cs typeface="Noto Sans Med" pitchFamily="34"/>
                        </a:rPr>
                        <a:t> de plată</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426576680"/>
                  </a:ext>
                </a:extLst>
              </a:tr>
              <a:tr h="369427">
                <a:tc>
                  <a:txBody>
                    <a:bodyPr/>
                    <a:lstStyle/>
                    <a:p>
                      <a:pPr marL="0" marR="0" indent="0" algn="l" defTabSz="1219003"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          - în sume &gt; 500,000 MDL</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5 MDL</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ro-RO" sz="1000" b="0" i="0" kern="1200" noProof="0" dirty="0" smtClean="0">
                          <a:solidFill>
                            <a:schemeClr val="accent3">
                              <a:lumMod val="75000"/>
                            </a:schemeClr>
                          </a:solidFill>
                          <a:effectLst/>
                          <a:latin typeface="Noto Sans Med" pitchFamily="34"/>
                          <a:ea typeface="Noto Sans Med" pitchFamily="34"/>
                          <a:cs typeface="Noto Sans Med" pitchFamily="34"/>
                        </a:rPr>
                        <a:t>per ordin</a:t>
                      </a:r>
                      <a:r>
                        <a:rPr lang="ro-RO" sz="1000" b="0" i="0" kern="1200" baseline="0" noProof="0" dirty="0" smtClean="0">
                          <a:solidFill>
                            <a:schemeClr val="accent3">
                              <a:lumMod val="75000"/>
                            </a:schemeClr>
                          </a:solidFill>
                          <a:effectLst/>
                          <a:latin typeface="Noto Sans Med" pitchFamily="34"/>
                          <a:ea typeface="Noto Sans Med" pitchFamily="34"/>
                          <a:cs typeface="Noto Sans Med" pitchFamily="34"/>
                        </a:rPr>
                        <a:t> de plată</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674796388"/>
                  </a:ext>
                </a:extLst>
              </a:tr>
              <a:tr h="522252">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Plăţi interbancare urgente cu ordin de plată electronic</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20 MDL</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per ordin de plată</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3247448488"/>
                  </a:ext>
                </a:extLst>
              </a:tr>
              <a:tr h="522252">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Plăţi facturi MPay cu ordin de plată electronic</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3.80 MDL</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per ordin de plată</a:t>
                      </a:r>
                    </a:p>
                  </a:txBody>
                  <a:tcPr marL="108000" marR="108000" marT="108000" marB="108000" anchor="ctr">
                    <a:solidFill>
                      <a:srgbClr val="F2F2F2">
                        <a:alpha val="50196"/>
                      </a:srgbClr>
                    </a:solidFill>
                  </a:tcPr>
                </a:tc>
                <a:extLst>
                  <a:ext uri="{0D108BD9-81ED-4DB2-BD59-A6C34878D82A}">
                    <a16:rowId xmlns:a16="http://schemas.microsoft.com/office/drawing/2014/main" val="1687324678"/>
                  </a:ext>
                </a:extLst>
              </a:tr>
            </a:tbl>
          </a:graphicData>
        </a:graphic>
      </p:graphicFrame>
    </p:spTree>
    <p:extLst>
      <p:ext uri="{BB962C8B-B14F-4D97-AF65-F5344CB8AC3E}">
        <p14:creationId xmlns:p14="http://schemas.microsoft.com/office/powerpoint/2010/main" val="241524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819410359"/>
              </p:ext>
            </p:extLst>
          </p:nvPr>
        </p:nvGraphicFramePr>
        <p:xfrm>
          <a:off x="212203" y="290342"/>
          <a:ext cx="6433594" cy="6296400"/>
        </p:xfrm>
        <a:graphic>
          <a:graphicData uri="http://schemas.openxmlformats.org/drawingml/2006/table">
            <a:tbl>
              <a:tblPr firstRow="1" bandRow="1">
                <a:tableStyleId>{5C22544A-7EE6-4342-B048-85BDC9FD1C3A}</a:tableStyleId>
              </a:tblPr>
              <a:tblGrid>
                <a:gridCol w="2593614">
                  <a:extLst>
                    <a:ext uri="{9D8B030D-6E8A-4147-A177-3AD203B41FA5}">
                      <a16:colId xmlns:a16="http://schemas.microsoft.com/office/drawing/2014/main" val="20003"/>
                    </a:ext>
                  </a:extLst>
                </a:gridCol>
                <a:gridCol w="1465813">
                  <a:extLst>
                    <a:ext uri="{9D8B030D-6E8A-4147-A177-3AD203B41FA5}">
                      <a16:colId xmlns:a16="http://schemas.microsoft.com/office/drawing/2014/main" val="20004"/>
                    </a:ext>
                  </a:extLst>
                </a:gridCol>
                <a:gridCol w="2374167">
                  <a:extLst>
                    <a:ext uri="{9D8B030D-6E8A-4147-A177-3AD203B41FA5}">
                      <a16:colId xmlns:a16="http://schemas.microsoft.com/office/drawing/2014/main" val="20005"/>
                    </a:ext>
                  </a:extLst>
                </a:gridCol>
              </a:tblGrid>
              <a:tr h="288000">
                <a:tc>
                  <a:txBody>
                    <a:bodyPr/>
                    <a:lstStyle/>
                    <a:p>
                      <a:pPr algn="ctr"/>
                      <a:r>
                        <a:rPr lang="ro-RO" sz="1000" b="0" noProof="0" dirty="0" smtClean="0">
                          <a:solidFill>
                            <a:schemeClr val="accent3">
                              <a:lumMod val="75000"/>
                            </a:schemeClr>
                          </a:solidFill>
                          <a:latin typeface="Noto Sans Med" pitchFamily="34"/>
                          <a:ea typeface="Noto Sans Med" pitchFamily="34"/>
                          <a:cs typeface="Noto Sans Med" pitchFamily="34"/>
                        </a:rPr>
                        <a:t>DENUMIREA OPERAŢIUNII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TARIF APLICAT</a:t>
                      </a: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MENŢIUNI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extLst>
                  <a:ext uri="{0D108BD9-81ED-4DB2-BD59-A6C34878D82A}">
                    <a16:rowId xmlns:a16="http://schemas.microsoft.com/office/drawing/2014/main" val="10000"/>
                  </a:ext>
                </a:extLst>
              </a:tr>
              <a:tr h="490437">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Plăţi intrabancare cu ordin de plată la ghişeu</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50 MDL</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solidFill>
                      <a:srgbClr val="F2F2F2">
                        <a:alpha val="50196"/>
                      </a:srgbClr>
                    </a:solidFill>
                  </a:tcPr>
                </a:tc>
                <a:tc>
                  <a:txBody>
                    <a:bodyPr/>
                    <a:lstStyle/>
                    <a:p>
                      <a:pPr algn="l"/>
                      <a:r>
                        <a:rPr lang="ro-RO" sz="1000" b="0" i="0" kern="1200" noProof="0" dirty="0" smtClean="0">
                          <a:solidFill>
                            <a:schemeClr val="accent3">
                              <a:lumMod val="75000"/>
                            </a:schemeClr>
                          </a:solidFill>
                          <a:effectLst/>
                          <a:latin typeface="Noto Sans Med" pitchFamily="34"/>
                          <a:ea typeface="Noto Sans Med" pitchFamily="34"/>
                          <a:cs typeface="Noto Sans Med" pitchFamily="34"/>
                        </a:rPr>
                        <a:t>per ordin</a:t>
                      </a:r>
                      <a:r>
                        <a:rPr lang="ro-RO" sz="1000" b="0" i="0" kern="1200" baseline="0" noProof="0" dirty="0" smtClean="0">
                          <a:solidFill>
                            <a:schemeClr val="accent3">
                              <a:lumMod val="75000"/>
                            </a:schemeClr>
                          </a:solidFill>
                          <a:effectLst/>
                          <a:latin typeface="Noto Sans Med" pitchFamily="34"/>
                          <a:ea typeface="Noto Sans Med" pitchFamily="34"/>
                          <a:cs typeface="Noto Sans Med" pitchFamily="34"/>
                        </a:rPr>
                        <a:t> de plată</a:t>
                      </a:r>
                    </a:p>
                    <a:p>
                      <a:pPr marL="0" marR="0" indent="0" algn="l" defTabSz="685800" rtl="0" eaLnBrk="1" fontAlgn="auto" latinLnBrk="0" hangingPunct="1">
                        <a:lnSpc>
                          <a:spcPct val="100000"/>
                        </a:lnSpc>
                        <a:spcBef>
                          <a:spcPts val="0"/>
                        </a:spcBef>
                        <a:spcAft>
                          <a:spcPts val="0"/>
                        </a:spcAft>
                        <a:buClrTx/>
                        <a:buSzTx/>
                        <a:buFontTx/>
                        <a:buNone/>
                        <a:tabLst/>
                        <a:defRPr/>
                      </a:pPr>
                      <a:r>
                        <a:rPr lang="ro-RO" sz="1000" b="0" i="0" kern="1200" noProof="0" dirty="0" smtClean="0">
                          <a:solidFill>
                            <a:schemeClr val="accent3">
                              <a:lumMod val="75000"/>
                            </a:schemeClr>
                          </a:solidFill>
                          <a:effectLst/>
                          <a:latin typeface="Noto Sans Med" pitchFamily="34"/>
                          <a:ea typeface="Noto Sans Med" pitchFamily="34"/>
                          <a:cs typeface="Noto Sans Med" pitchFamily="34"/>
                        </a:rPr>
                        <a:t>nu se aplică la transferurile între conturile aceluiaşi client</a:t>
                      </a:r>
                      <a:endParaRPr lang="ro-RO" sz="1000"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T w="9525" cap="flat" cmpd="sng" algn="ctr">
                      <a:solidFill>
                        <a:schemeClr val="bg1"/>
                      </a:solidFill>
                      <a:prstDash val="solid"/>
                      <a:round/>
                      <a:headEnd type="none" w="med" len="med"/>
                      <a:tailEnd type="none" w="med" len="med"/>
                    </a:lnT>
                    <a:solidFill>
                      <a:srgbClr val="F2F2F2">
                        <a:alpha val="50196"/>
                      </a:srgbClr>
                    </a:solidFill>
                  </a:tcPr>
                </a:tc>
                <a:extLst>
                  <a:ext uri="{0D108BD9-81ED-4DB2-BD59-A6C34878D82A}">
                    <a16:rowId xmlns:a16="http://schemas.microsoft.com/office/drawing/2014/main" val="10002"/>
                  </a:ext>
                </a:extLst>
              </a:tr>
              <a:tr h="323898">
                <a:tc gridSpan="3">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Plăţi interbancare cu ordin de plată la ghişeu </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hMerge="1">
                  <a:txBody>
                    <a:bodyPr/>
                    <a:lstStyle/>
                    <a:p>
                      <a:pPr algn="ctr"/>
                      <a:endParaRPr lang="ro-RO" sz="1300" noProof="0" dirty="0">
                        <a:solidFill>
                          <a:srgbClr val="0088FF"/>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hMerge="1">
                  <a:txBody>
                    <a:bodyPr/>
                    <a:lstStyle/>
                    <a:p>
                      <a:pPr algn="l"/>
                      <a:endParaRPr lang="ro-RO" sz="1300" noProof="0" dirty="0">
                        <a:solidFill>
                          <a:srgbClr val="0088FF"/>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03"/>
                  </a:ext>
                </a:extLst>
              </a:tr>
              <a:tr h="323898">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          - în sume ≤ 500,000 MDL</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50 MDL</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ro-RO" sz="1000" b="0" i="0" kern="1200" noProof="0" dirty="0" smtClean="0">
                          <a:solidFill>
                            <a:schemeClr val="accent3">
                              <a:lumMod val="75000"/>
                            </a:schemeClr>
                          </a:solidFill>
                          <a:effectLst/>
                          <a:latin typeface="Noto Sans Med" pitchFamily="34"/>
                          <a:ea typeface="Noto Sans Med" pitchFamily="34"/>
                          <a:cs typeface="Noto Sans Med" pitchFamily="34"/>
                        </a:rPr>
                        <a:t>per ordin</a:t>
                      </a:r>
                      <a:r>
                        <a:rPr lang="ro-RO" sz="1000" b="0" i="0" kern="1200" baseline="0" noProof="0" dirty="0" smtClean="0">
                          <a:solidFill>
                            <a:schemeClr val="accent3">
                              <a:lumMod val="75000"/>
                            </a:schemeClr>
                          </a:solidFill>
                          <a:effectLst/>
                          <a:latin typeface="Noto Sans Med" pitchFamily="34"/>
                          <a:ea typeface="Noto Sans Med" pitchFamily="34"/>
                          <a:cs typeface="Noto Sans Med" pitchFamily="34"/>
                        </a:rPr>
                        <a:t> de plată</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04"/>
                  </a:ext>
                </a:extLst>
              </a:tr>
              <a:tr h="323898">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          - în sume &gt; 500,000 MDL</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50 MDL</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ro-RO" sz="1000" b="0" i="0" kern="1200" noProof="0" dirty="0" smtClean="0">
                          <a:solidFill>
                            <a:schemeClr val="accent3">
                              <a:lumMod val="75000"/>
                            </a:schemeClr>
                          </a:solidFill>
                          <a:effectLst/>
                          <a:latin typeface="Noto Sans Med" pitchFamily="34"/>
                          <a:ea typeface="Noto Sans Med" pitchFamily="34"/>
                          <a:cs typeface="Noto Sans Med" pitchFamily="34"/>
                        </a:rPr>
                        <a:t>per ordin</a:t>
                      </a:r>
                      <a:r>
                        <a:rPr lang="ro-RO" sz="1000" b="0" i="0" kern="1200" baseline="0" noProof="0" dirty="0" smtClean="0">
                          <a:solidFill>
                            <a:schemeClr val="accent3">
                              <a:lumMod val="75000"/>
                            </a:schemeClr>
                          </a:solidFill>
                          <a:effectLst/>
                          <a:latin typeface="Noto Sans Med" pitchFamily="34"/>
                          <a:ea typeface="Noto Sans Med" pitchFamily="34"/>
                          <a:cs typeface="Noto Sans Med" pitchFamily="34"/>
                        </a:rPr>
                        <a:t> de plată</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05"/>
                  </a:ext>
                </a:extLst>
              </a:tr>
              <a:tr h="323898">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Plăţi interbancare urgente cu ordin de plată la ghişeu</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50 MDL</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ro-RO" sz="1000" b="0" i="0" kern="1200" noProof="0" dirty="0" smtClean="0">
                          <a:solidFill>
                            <a:schemeClr val="accent3">
                              <a:lumMod val="75000"/>
                            </a:schemeClr>
                          </a:solidFill>
                          <a:effectLst/>
                          <a:latin typeface="Noto Sans Med" pitchFamily="34"/>
                          <a:ea typeface="Noto Sans Med" pitchFamily="34"/>
                          <a:cs typeface="Noto Sans Med" pitchFamily="34"/>
                        </a:rPr>
                        <a:t>per ordin</a:t>
                      </a:r>
                      <a:r>
                        <a:rPr lang="ro-RO" sz="1000" b="0" i="0" kern="1200" baseline="0" noProof="0" dirty="0" smtClean="0">
                          <a:solidFill>
                            <a:schemeClr val="accent3">
                              <a:lumMod val="75000"/>
                            </a:schemeClr>
                          </a:solidFill>
                          <a:effectLst/>
                          <a:latin typeface="Noto Sans Med" pitchFamily="34"/>
                          <a:ea typeface="Noto Sans Med" pitchFamily="34"/>
                          <a:cs typeface="Noto Sans Med" pitchFamily="34"/>
                        </a:rPr>
                        <a:t> de plată</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06"/>
                  </a:ext>
                </a:extLst>
              </a:tr>
              <a:tr h="41378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Transfer în cadrul </a:t>
                      </a:r>
                      <a:r>
                        <a:rPr lang="vi-VN" sz="1000" noProof="0" dirty="0" smtClean="0">
                          <a:solidFill>
                            <a:schemeClr val="accent3">
                              <a:lumMod val="75000"/>
                            </a:schemeClr>
                          </a:solidFill>
                          <a:latin typeface="Noto Sans Med" pitchFamily="34"/>
                          <a:ea typeface="Noto Sans Med" pitchFamily="34"/>
                          <a:cs typeface="Noto Sans Med" pitchFamily="34"/>
                        </a:rPr>
                        <a:t>proiectelor salariale </a:t>
                      </a:r>
                      <a:r>
                        <a:rPr lang="ro-RO" sz="1000" noProof="0" dirty="0" smtClean="0">
                          <a:solidFill>
                            <a:schemeClr val="accent3">
                              <a:lumMod val="75000"/>
                            </a:schemeClr>
                          </a:solidFill>
                          <a:latin typeface="Noto Sans Med" pitchFamily="34"/>
                          <a:ea typeface="Noto Sans Med" pitchFamily="34"/>
                          <a:cs typeface="Noto Sans Med" pitchFamily="34"/>
                        </a:rPr>
                        <a:t> cu ordin de plată electronic</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gratuit</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per ordin de plată</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07"/>
                  </a:ext>
                </a:extLst>
              </a:tr>
              <a:tr h="417482">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Transfer în cadrul </a:t>
                      </a:r>
                      <a:r>
                        <a:rPr lang="vi-VN" sz="1000" noProof="0" dirty="0" smtClean="0">
                          <a:solidFill>
                            <a:schemeClr val="accent3">
                              <a:lumMod val="75000"/>
                            </a:schemeClr>
                          </a:solidFill>
                          <a:latin typeface="Noto Sans Med" pitchFamily="34"/>
                          <a:ea typeface="Noto Sans Med" pitchFamily="34"/>
                          <a:cs typeface="Noto Sans Med" pitchFamily="34"/>
                        </a:rPr>
                        <a:t>proiectelor salariale </a:t>
                      </a:r>
                      <a:r>
                        <a:rPr lang="ro-RO" sz="1000" noProof="0" dirty="0" smtClean="0">
                          <a:solidFill>
                            <a:schemeClr val="accent3">
                              <a:lumMod val="75000"/>
                            </a:schemeClr>
                          </a:solidFill>
                          <a:latin typeface="Noto Sans Med" pitchFamily="34"/>
                          <a:ea typeface="Noto Sans Med" pitchFamily="34"/>
                          <a:cs typeface="Noto Sans Med" pitchFamily="34"/>
                        </a:rPr>
                        <a:t>cu ordin de plată la ghișeu</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gratuit</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per ordin de plată</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08"/>
                  </a:ext>
                </a:extLst>
              </a:tr>
              <a:tr h="290547">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Transfer în cadrul proiectelor VB Lunch</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gratuit</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09"/>
                  </a:ext>
                </a:extLst>
              </a:tr>
              <a:tr h="436214">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Plăți interbancare internaționale în MDL</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5 EUR</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ro-RO" sz="1000" b="0" i="0" kern="1200" noProof="0" dirty="0" smtClean="0">
                          <a:solidFill>
                            <a:schemeClr val="accent3">
                              <a:lumMod val="75000"/>
                            </a:schemeClr>
                          </a:solidFill>
                          <a:effectLst/>
                          <a:latin typeface="Noto Sans Med" pitchFamily="34"/>
                          <a:ea typeface="Noto Sans Med" pitchFamily="34"/>
                          <a:cs typeface="Noto Sans Med" pitchFamily="34"/>
                        </a:rPr>
                        <a:t>per ordin</a:t>
                      </a:r>
                      <a:r>
                        <a:rPr lang="ro-RO" sz="1000" b="0" i="0" kern="1200" baseline="0" noProof="0" dirty="0" smtClean="0">
                          <a:solidFill>
                            <a:schemeClr val="accent3">
                              <a:lumMod val="75000"/>
                            </a:schemeClr>
                          </a:solidFill>
                          <a:effectLst/>
                          <a:latin typeface="Noto Sans Med" pitchFamily="34"/>
                          <a:ea typeface="Noto Sans Med" pitchFamily="34"/>
                          <a:cs typeface="Noto Sans Med" pitchFamily="34"/>
                        </a:rPr>
                        <a:t> de plată</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12"/>
                  </a:ext>
                </a:extLst>
              </a:tr>
              <a:tr h="276162">
                <a:tc gridSpan="3">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Direct Debit</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hMerge="1">
                  <a:txBody>
                    <a:bodyPr/>
                    <a:lstStyle/>
                    <a:p>
                      <a:pPr algn="ctr"/>
                      <a:endParaRPr lang="ro-RO" sz="1300" noProof="0" dirty="0">
                        <a:solidFill>
                          <a:srgbClr val="0088FF"/>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chemeClr val="bg1">
                        <a:lumMod val="95000"/>
                      </a:schemeClr>
                    </a:solidFill>
                  </a:tcPr>
                </a:tc>
                <a:tc hMerge="1">
                  <a:txBody>
                    <a:bodyPr/>
                    <a:lstStyle/>
                    <a:p>
                      <a:pPr algn="l"/>
                      <a:endParaRPr lang="ro-RO" sz="1300" noProof="0" dirty="0">
                        <a:solidFill>
                          <a:srgbClr val="0088FF"/>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95000"/>
                      </a:schemeClr>
                    </a:solidFill>
                  </a:tcPr>
                </a:tc>
                <a:extLst>
                  <a:ext uri="{0D108BD9-81ED-4DB2-BD59-A6C34878D82A}">
                    <a16:rowId xmlns:a16="http://schemas.microsoft.com/office/drawing/2014/main" val="10013"/>
                  </a:ext>
                </a:extLst>
              </a:tr>
              <a:tr h="317966">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          Efectuarea de plăţi direct debit </a:t>
                      </a:r>
                    </a:p>
                    <a:p>
                      <a:pPr algn="l"/>
                      <a:r>
                        <a:rPr lang="ro-RO" sz="1000" noProof="0" dirty="0" smtClean="0">
                          <a:solidFill>
                            <a:schemeClr val="accent3">
                              <a:lumMod val="75000"/>
                            </a:schemeClr>
                          </a:solidFill>
                          <a:latin typeface="Noto Sans Med" pitchFamily="34"/>
                          <a:ea typeface="Noto Sans Med" pitchFamily="34"/>
                          <a:cs typeface="Noto Sans Med" pitchFamily="34"/>
                        </a:rPr>
                        <a:t>          intrabancar</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gratuit</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per plată</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15"/>
                  </a:ext>
                </a:extLst>
              </a:tr>
              <a:tr h="323898">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          Efectuarea de plăţi direct debit</a:t>
                      </a:r>
                      <a:r>
                        <a:rPr lang="ro-RO" sz="1000" baseline="0" noProof="0" dirty="0" smtClean="0">
                          <a:solidFill>
                            <a:schemeClr val="accent3">
                              <a:lumMod val="75000"/>
                            </a:schemeClr>
                          </a:solidFill>
                          <a:latin typeface="Noto Sans Med" pitchFamily="34"/>
                          <a:ea typeface="Noto Sans Med" pitchFamily="34"/>
                          <a:cs typeface="Noto Sans Med" pitchFamily="34"/>
                        </a:rPr>
                        <a:t> </a:t>
                      </a:r>
                    </a:p>
                    <a:p>
                      <a:pPr algn="l"/>
                      <a:r>
                        <a:rPr lang="ro-RO" sz="1000" baseline="0" noProof="0" dirty="0" smtClean="0">
                          <a:solidFill>
                            <a:schemeClr val="accent3">
                              <a:lumMod val="75000"/>
                            </a:schemeClr>
                          </a:solidFill>
                          <a:latin typeface="Noto Sans Med" pitchFamily="34"/>
                          <a:ea typeface="Noto Sans Med" pitchFamily="34"/>
                          <a:cs typeface="Noto Sans Med" pitchFamily="34"/>
                        </a:rPr>
                        <a:t>          </a:t>
                      </a:r>
                      <a:r>
                        <a:rPr lang="ro-RO" sz="1000" noProof="0" dirty="0" smtClean="0">
                          <a:solidFill>
                            <a:schemeClr val="accent3">
                              <a:lumMod val="75000"/>
                            </a:schemeClr>
                          </a:solidFill>
                          <a:latin typeface="Noto Sans Med" pitchFamily="34"/>
                          <a:ea typeface="Noto Sans Med" pitchFamily="34"/>
                          <a:cs typeface="Noto Sans Med" pitchFamily="34"/>
                        </a:rPr>
                        <a:t>interbancar</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5 MDL</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per plată</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16"/>
                  </a:ext>
                </a:extLst>
              </a:tr>
              <a:tr h="323898">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Plăți Programate intrabancare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gratuit</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per plată</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3561260657"/>
                  </a:ext>
                </a:extLst>
              </a:tr>
            </a:tbl>
          </a:graphicData>
        </a:graphic>
      </p:graphicFrame>
    </p:spTree>
    <p:extLst>
      <p:ext uri="{BB962C8B-B14F-4D97-AF65-F5344CB8AC3E}">
        <p14:creationId xmlns:p14="http://schemas.microsoft.com/office/powerpoint/2010/main" val="241524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615875590"/>
              </p:ext>
            </p:extLst>
          </p:nvPr>
        </p:nvGraphicFramePr>
        <p:xfrm>
          <a:off x="212203" y="290342"/>
          <a:ext cx="6433594" cy="9106686"/>
        </p:xfrm>
        <a:graphic>
          <a:graphicData uri="http://schemas.openxmlformats.org/drawingml/2006/table">
            <a:tbl>
              <a:tblPr firstRow="1" bandRow="1">
                <a:tableStyleId>{5C22544A-7EE6-4342-B048-85BDC9FD1C3A}</a:tableStyleId>
              </a:tblPr>
              <a:tblGrid>
                <a:gridCol w="2616994">
                  <a:extLst>
                    <a:ext uri="{9D8B030D-6E8A-4147-A177-3AD203B41FA5}">
                      <a16:colId xmlns:a16="http://schemas.microsoft.com/office/drawing/2014/main" val="20003"/>
                    </a:ext>
                  </a:extLst>
                </a:gridCol>
                <a:gridCol w="1456889">
                  <a:extLst>
                    <a:ext uri="{9D8B030D-6E8A-4147-A177-3AD203B41FA5}">
                      <a16:colId xmlns:a16="http://schemas.microsoft.com/office/drawing/2014/main" val="20004"/>
                    </a:ext>
                  </a:extLst>
                </a:gridCol>
                <a:gridCol w="2359711">
                  <a:extLst>
                    <a:ext uri="{9D8B030D-6E8A-4147-A177-3AD203B41FA5}">
                      <a16:colId xmlns:a16="http://schemas.microsoft.com/office/drawing/2014/main" val="20005"/>
                    </a:ext>
                  </a:extLst>
                </a:gridCol>
              </a:tblGrid>
              <a:tr h="288000">
                <a:tc>
                  <a:txBody>
                    <a:bodyPr/>
                    <a:lstStyle/>
                    <a:p>
                      <a:pPr algn="ctr"/>
                      <a:r>
                        <a:rPr lang="ro-RO" sz="1000" b="0" noProof="0" dirty="0" smtClean="0">
                          <a:solidFill>
                            <a:schemeClr val="accent3">
                              <a:lumMod val="75000"/>
                            </a:schemeClr>
                          </a:solidFill>
                          <a:latin typeface="Noto Sans Med" pitchFamily="34"/>
                          <a:ea typeface="Noto Sans Med" pitchFamily="34"/>
                          <a:cs typeface="Noto Sans Med" pitchFamily="34"/>
                        </a:rPr>
                        <a:t>DENUMIREA OPERAŢIUNII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TARIF APLICAT</a:t>
                      </a: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MENŢIUNI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extLst>
                  <a:ext uri="{0D108BD9-81ED-4DB2-BD59-A6C34878D82A}">
                    <a16:rowId xmlns:a16="http://schemas.microsoft.com/office/drawing/2014/main" val="10000"/>
                  </a:ext>
                </a:extLst>
              </a:tr>
              <a:tr h="324000">
                <a:tc gridSpan="3">
                  <a:txBody>
                    <a:bodyPr/>
                    <a:lstStyle/>
                    <a:p>
                      <a:pPr marL="0" marR="0" lvl="0" indent="0" algn="ctr" defTabSz="1056041" rtl="0" eaLnBrk="1" fontAlgn="auto" latinLnBrk="0" hangingPunct="1">
                        <a:lnSpc>
                          <a:spcPct val="100000"/>
                        </a:lnSpc>
                        <a:spcBef>
                          <a:spcPts val="0"/>
                        </a:spcBef>
                        <a:spcAft>
                          <a:spcPts val="0"/>
                        </a:spcAft>
                        <a:buClrTx/>
                        <a:buSzTx/>
                        <a:buFontTx/>
                        <a:buNone/>
                        <a:tabLst/>
                        <a:defRPr/>
                      </a:pPr>
                      <a:r>
                        <a:rPr lang="ro-RO" sz="1400" noProof="0" dirty="0" smtClean="0">
                          <a:solidFill>
                            <a:srgbClr val="000000">
                              <a:alpha val="50000"/>
                            </a:srgbClr>
                          </a:solidFill>
                          <a:latin typeface="Noto Sans Med" pitchFamily="34"/>
                          <a:ea typeface="Noto Sans Med" pitchFamily="34"/>
                          <a:cs typeface="Noto Sans Med" pitchFamily="34"/>
                        </a:rPr>
                        <a:t>6. TRANSFERURI ÎN VALUTĂ STRĂINĂ</a:t>
                      </a:r>
                      <a:endParaRPr lang="ro-RO" sz="1400" noProof="0" dirty="0">
                        <a:solidFill>
                          <a:srgbClr val="000000">
                            <a:alpha val="50000"/>
                          </a:srgb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196"/>
                      </a:srgbClr>
                    </a:solidFill>
                  </a:tcPr>
                </a:tc>
                <a:tc hMerge="1">
                  <a:txBody>
                    <a:bodyPr/>
                    <a:lstStyle/>
                    <a:p>
                      <a:pPr algn="ctr"/>
                      <a:endParaRPr lang="ru-RU" sz="1050" dirty="0">
                        <a:solidFill>
                          <a:schemeClr val="tx2">
                            <a:lumMod val="75000"/>
                          </a:schemeClr>
                        </a:solidFill>
                        <a:latin typeface="Noto Sans Med" panose="020B0602040504020204" pitchFamily="34"/>
                        <a:ea typeface="Noto Sans Med" panose="020B0602040504020204" pitchFamily="34"/>
                        <a:cs typeface="Noto Sans Med" panose="020B0602040504020204" pitchFamily="34"/>
                      </a:endParaRPr>
                    </a:p>
                  </a:txBody>
                  <a:tcPr marL="144000" marR="144000" marT="144000" marB="144000" anchor="ctr">
                    <a:lnL w="9525" cap="flat" cmpd="sng" algn="ctr">
                      <a:solidFill>
                        <a:schemeClr val="bg1"/>
                      </a:solidFill>
                      <a:prstDash val="solid"/>
                      <a:round/>
                      <a:headEnd type="none" w="med" len="med"/>
                      <a:tailEnd type="none" w="med" len="med"/>
                    </a:lnL>
                    <a:solidFill>
                      <a:srgbClr val="F2F2F2">
                        <a:alpha val="50196"/>
                      </a:srgbClr>
                    </a:solidFill>
                  </a:tcPr>
                </a:tc>
                <a:tc hMerge="1">
                  <a:txBody>
                    <a:bodyPr/>
                    <a:lstStyle/>
                    <a:p>
                      <a:pPr algn="ctr"/>
                      <a:endParaRPr lang="ru-RU" sz="1050" dirty="0">
                        <a:solidFill>
                          <a:schemeClr val="tx2">
                            <a:lumMod val="75000"/>
                          </a:schemeClr>
                        </a:solidFill>
                        <a:latin typeface="Noto Sans Med" panose="020B0602040504020204" pitchFamily="34"/>
                        <a:ea typeface="Noto Sans Med" panose="020B0602040504020204" pitchFamily="34"/>
                        <a:cs typeface="Noto Sans Med" panose="020B0602040504020204" pitchFamily="34"/>
                      </a:endParaRPr>
                    </a:p>
                  </a:txBody>
                  <a:tcPr marL="144000" marR="144000" marT="144000" marB="144000" anchor="ctr">
                    <a:solidFill>
                      <a:srgbClr val="F2F2F2">
                        <a:alpha val="50196"/>
                      </a:srgbClr>
                    </a:solidFill>
                  </a:tcPr>
                </a:tc>
                <a:extLst>
                  <a:ext uri="{0D108BD9-81ED-4DB2-BD59-A6C34878D82A}">
                    <a16:rowId xmlns:a16="http://schemas.microsoft.com/office/drawing/2014/main" val="10015"/>
                  </a:ext>
                </a:extLst>
              </a:tr>
              <a:tr h="685206">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Plăţi intrabancare cu ordin de plată electronic</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gratuit</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per ordin de plată</a:t>
                      </a:r>
                    </a:p>
                  </a:txBody>
                  <a:tcPr marL="108000" marR="108000" marT="108000" marB="108000" anchor="ctr">
                    <a:solidFill>
                      <a:srgbClr val="F2F2F2">
                        <a:alpha val="50196"/>
                      </a:srgbClr>
                    </a:solidFill>
                  </a:tcPr>
                </a:tc>
                <a:extLst>
                  <a:ext uri="{0D108BD9-81ED-4DB2-BD59-A6C34878D82A}">
                    <a16:rowId xmlns:a16="http://schemas.microsoft.com/office/drawing/2014/main" val="10002"/>
                  </a:ext>
                </a:extLst>
              </a:tr>
              <a:tr h="0">
                <a:tc gridSpan="3">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Plăţi interbancare cu ordin de plată </a:t>
                      </a:r>
                      <a:r>
                        <a:rPr lang="ro-RO" sz="1000" noProof="0" dirty="0" smtClean="0">
                          <a:solidFill>
                            <a:schemeClr val="accent3">
                              <a:lumMod val="75000"/>
                            </a:schemeClr>
                          </a:solidFill>
                          <a:latin typeface="Noto Sans Med" pitchFamily="34"/>
                          <a:ea typeface="Noto Sans Med" pitchFamily="34"/>
                          <a:cs typeface="Noto Sans Med" pitchFamily="34"/>
                        </a:rPr>
                        <a:t>electronic</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hMerge="1">
                  <a:txBody>
                    <a:bodyPr/>
                    <a:lstStyle/>
                    <a:p>
                      <a:pPr algn="ct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hMerge="1">
                  <a:txBody>
                    <a:bodyPr/>
                    <a:lstStyle/>
                    <a:p>
                      <a:pPr algn="l"/>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03"/>
                  </a:ext>
                </a:extLst>
              </a:tr>
              <a:tr h="574933">
                <a:tc>
                  <a:txBody>
                    <a:bodyPr/>
                    <a:lstStyle/>
                    <a:p>
                      <a:pPr algn="l"/>
                      <a:r>
                        <a:rPr lang="ro-RO" sz="1000" baseline="0" noProof="0" dirty="0" smtClean="0">
                          <a:solidFill>
                            <a:schemeClr val="accent3">
                              <a:lumMod val="75000"/>
                            </a:schemeClr>
                          </a:solidFill>
                          <a:latin typeface="Noto Sans Med" pitchFamily="34"/>
                          <a:ea typeface="Noto Sans Med" pitchFamily="34"/>
                          <a:cs typeface="Noto Sans Med" pitchFamily="34"/>
                        </a:rPr>
                        <a:t>          </a:t>
                      </a:r>
                      <a:r>
                        <a:rPr lang="ro-RO" sz="1000" noProof="0" dirty="0" smtClean="0">
                          <a:solidFill>
                            <a:schemeClr val="accent3">
                              <a:lumMod val="75000"/>
                            </a:schemeClr>
                          </a:solidFill>
                          <a:latin typeface="Noto Sans Med" pitchFamily="34"/>
                          <a:ea typeface="Noto Sans Med" pitchFamily="34"/>
                          <a:cs typeface="Noto Sans Med" pitchFamily="34"/>
                        </a:rPr>
                        <a:t>- în favoarea clienților BĂNCII</a:t>
                      </a:r>
                    </a:p>
                    <a:p>
                      <a:pPr algn="l"/>
                      <a:r>
                        <a:rPr lang="ro-RO" sz="1000" baseline="0" noProof="0" dirty="0" smtClean="0">
                          <a:solidFill>
                            <a:schemeClr val="accent3">
                              <a:lumMod val="75000"/>
                            </a:schemeClr>
                          </a:solidFill>
                          <a:latin typeface="Noto Sans Med" pitchFamily="34"/>
                          <a:ea typeface="Noto Sans Med" pitchFamily="34"/>
                          <a:cs typeface="Noto Sans Med" pitchFamily="34"/>
                        </a:rPr>
                        <a:t>            </a:t>
                      </a:r>
                      <a:r>
                        <a:rPr lang="ro-RO" sz="1000" noProof="0" dirty="0" smtClean="0">
                          <a:solidFill>
                            <a:schemeClr val="accent3">
                              <a:lumMod val="75000"/>
                            </a:schemeClr>
                          </a:solidFill>
                          <a:latin typeface="Noto Sans Med" pitchFamily="34"/>
                          <a:ea typeface="Noto Sans Med" pitchFamily="34"/>
                          <a:cs typeface="Noto Sans Med" pitchFamily="34"/>
                        </a:rPr>
                        <a:t>TRANSILVANIA S.A., România în</a:t>
                      </a:r>
                      <a:r>
                        <a:rPr lang="ro-RO" sz="1000" baseline="0" noProof="0" dirty="0" smtClean="0">
                          <a:solidFill>
                            <a:schemeClr val="accent3">
                              <a:lumMod val="75000"/>
                            </a:schemeClr>
                          </a:solidFill>
                          <a:latin typeface="Noto Sans Med" pitchFamily="34"/>
                          <a:ea typeface="Noto Sans Med" pitchFamily="34"/>
                          <a:cs typeface="Noto Sans Med" pitchFamily="34"/>
                        </a:rPr>
                        <a:t> </a:t>
                      </a:r>
                    </a:p>
                    <a:p>
                      <a:pPr algn="l"/>
                      <a:r>
                        <a:rPr lang="ro-RO" sz="1000" baseline="0" noProof="0" dirty="0" smtClean="0">
                          <a:solidFill>
                            <a:schemeClr val="accent3">
                              <a:lumMod val="75000"/>
                            </a:schemeClr>
                          </a:solidFill>
                          <a:latin typeface="Noto Sans Med" pitchFamily="34"/>
                          <a:ea typeface="Noto Sans Med" pitchFamily="34"/>
                          <a:cs typeface="Noto Sans Med" pitchFamily="34"/>
                        </a:rPr>
                        <a:t>            </a:t>
                      </a:r>
                      <a:r>
                        <a:rPr lang="ro-RO" sz="1000" noProof="0" dirty="0" smtClean="0">
                          <a:solidFill>
                            <a:schemeClr val="accent3">
                              <a:lumMod val="75000"/>
                            </a:schemeClr>
                          </a:solidFill>
                          <a:latin typeface="Noto Sans Med" pitchFamily="34"/>
                          <a:ea typeface="Noto Sans Med" pitchFamily="34"/>
                          <a:cs typeface="Noto Sans Med" pitchFamily="34"/>
                        </a:rPr>
                        <a:t>valutele EUR, USD, RON, CHF, </a:t>
                      </a:r>
                    </a:p>
                    <a:p>
                      <a:pPr algn="l"/>
                      <a:r>
                        <a:rPr lang="ro-RO" sz="1000" noProof="0" dirty="0" smtClean="0">
                          <a:solidFill>
                            <a:schemeClr val="accent3">
                              <a:lumMod val="75000"/>
                            </a:schemeClr>
                          </a:solidFill>
                          <a:latin typeface="Noto Sans Med" pitchFamily="34"/>
                          <a:ea typeface="Noto Sans Med" pitchFamily="34"/>
                          <a:cs typeface="Noto Sans Med" pitchFamily="34"/>
                        </a:rPr>
                        <a:t>            GBP </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5 EUR</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ro-RO" sz="1000" b="0" i="0" kern="1200" noProof="0" dirty="0" smtClean="0">
                          <a:solidFill>
                            <a:schemeClr val="accent3">
                              <a:lumMod val="75000"/>
                            </a:schemeClr>
                          </a:solidFill>
                          <a:effectLst/>
                          <a:latin typeface="Noto Sans Med" pitchFamily="34"/>
                          <a:ea typeface="Noto Sans Med" pitchFamily="34"/>
                          <a:cs typeface="Noto Sans Med" pitchFamily="34"/>
                        </a:rPr>
                        <a:t>per ordin</a:t>
                      </a:r>
                      <a:r>
                        <a:rPr lang="ro-RO" sz="1000" b="0" i="0" kern="1200" baseline="0" noProof="0" dirty="0" smtClean="0">
                          <a:solidFill>
                            <a:schemeClr val="accent3">
                              <a:lumMod val="75000"/>
                            </a:schemeClr>
                          </a:solidFill>
                          <a:effectLst/>
                          <a:latin typeface="Noto Sans Med" pitchFamily="34"/>
                          <a:ea typeface="Noto Sans Med" pitchFamily="34"/>
                          <a:cs typeface="Noto Sans Med" pitchFamily="34"/>
                        </a:rPr>
                        <a:t> de plată</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08"/>
                  </a:ext>
                </a:extLst>
              </a:tr>
              <a:tr h="544980">
                <a:tc>
                  <a:txBody>
                    <a:bodyPr/>
                    <a:lstStyle/>
                    <a:p>
                      <a:pPr algn="l"/>
                      <a:r>
                        <a:rPr lang="ro-RO" sz="1000" baseline="0" noProof="0" dirty="0" smtClean="0">
                          <a:solidFill>
                            <a:schemeClr val="accent3">
                              <a:lumMod val="75000"/>
                            </a:schemeClr>
                          </a:solidFill>
                          <a:latin typeface="Noto Sans Med" pitchFamily="34"/>
                          <a:ea typeface="Noto Sans Med" pitchFamily="34"/>
                          <a:cs typeface="Noto Sans Med" pitchFamily="34"/>
                        </a:rPr>
                        <a:t>          </a:t>
                      </a:r>
                      <a:r>
                        <a:rPr lang="ro-RO" sz="1000" noProof="0" dirty="0" smtClean="0">
                          <a:solidFill>
                            <a:schemeClr val="accent3">
                              <a:lumMod val="75000"/>
                            </a:schemeClr>
                          </a:solidFill>
                          <a:latin typeface="Noto Sans Med" pitchFamily="34"/>
                          <a:ea typeface="Noto Sans Med" pitchFamily="34"/>
                          <a:cs typeface="Noto Sans Med" pitchFamily="34"/>
                        </a:rPr>
                        <a:t>- în favoarea clienților altor bănci </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sv-SE" sz="1000" noProof="0" dirty="0" smtClean="0">
                          <a:solidFill>
                            <a:schemeClr val="accent3">
                              <a:lumMod val="75000"/>
                            </a:schemeClr>
                          </a:solidFill>
                          <a:latin typeface="Noto Sans Med" pitchFamily="34"/>
                          <a:ea typeface="Noto Sans Med" pitchFamily="34"/>
                          <a:cs typeface="Noto Sans Med" pitchFamily="34"/>
                        </a:rPr>
                        <a:t>0.</a:t>
                      </a:r>
                      <a:r>
                        <a:rPr lang="ro-RO" sz="1000" noProof="0" dirty="0" smtClean="0">
                          <a:solidFill>
                            <a:schemeClr val="accent3">
                              <a:lumMod val="75000"/>
                            </a:schemeClr>
                          </a:solidFill>
                          <a:latin typeface="Noto Sans Med" pitchFamily="34"/>
                          <a:ea typeface="Noto Sans Med" pitchFamily="34"/>
                          <a:cs typeface="Noto Sans Med" pitchFamily="34"/>
                        </a:rPr>
                        <a:t>25</a:t>
                      </a:r>
                      <a:r>
                        <a:rPr lang="sv-SE" sz="1000" noProof="0" dirty="0" smtClean="0">
                          <a:solidFill>
                            <a:schemeClr val="accent3">
                              <a:lumMod val="75000"/>
                            </a:schemeClr>
                          </a:solidFill>
                          <a:latin typeface="Noto Sans Med" pitchFamily="34"/>
                          <a:ea typeface="Noto Sans Med" pitchFamily="34"/>
                          <a:cs typeface="Noto Sans Med" pitchFamily="34"/>
                        </a:rPr>
                        <a:t>% </a:t>
                      </a:r>
                      <a:endParaRPr lang="ro-RO" sz="1000" noProof="0" dirty="0" smtClean="0">
                        <a:solidFill>
                          <a:schemeClr val="accent3">
                            <a:lumMod val="75000"/>
                          </a:schemeClr>
                        </a:solidFill>
                        <a:latin typeface="Noto Sans Med" pitchFamily="34"/>
                        <a:ea typeface="Noto Sans Med" pitchFamily="34"/>
                        <a:cs typeface="Noto Sans Med" pitchFamily="34"/>
                      </a:endParaRPr>
                    </a:p>
                    <a:p>
                      <a:pPr algn="ctr"/>
                      <a:r>
                        <a:rPr lang="ro-RO" sz="1000" noProof="0" dirty="0" smtClean="0">
                          <a:solidFill>
                            <a:schemeClr val="accent3">
                              <a:lumMod val="75000"/>
                            </a:schemeClr>
                          </a:solidFill>
                          <a:latin typeface="Noto Sans Med" pitchFamily="34"/>
                          <a:ea typeface="Noto Sans Med" pitchFamily="34"/>
                          <a:cs typeface="Noto Sans Med" pitchFamily="34"/>
                        </a:rPr>
                        <a:t>m</a:t>
                      </a:r>
                      <a:r>
                        <a:rPr lang="sv-SE" sz="1000" noProof="0" dirty="0" smtClean="0">
                          <a:solidFill>
                            <a:schemeClr val="accent3">
                              <a:lumMod val="75000"/>
                            </a:schemeClr>
                          </a:solidFill>
                          <a:latin typeface="Noto Sans Med" pitchFamily="34"/>
                          <a:ea typeface="Noto Sans Med" pitchFamily="34"/>
                          <a:cs typeface="Noto Sans Med" pitchFamily="34"/>
                        </a:rPr>
                        <a:t>in</a:t>
                      </a:r>
                      <a:r>
                        <a:rPr lang="ro-RO" sz="1000" noProof="0" dirty="0" smtClean="0">
                          <a:solidFill>
                            <a:schemeClr val="accent3">
                              <a:lumMod val="75000"/>
                            </a:schemeClr>
                          </a:solidFill>
                          <a:latin typeface="Noto Sans Med" pitchFamily="34"/>
                          <a:ea typeface="Noto Sans Med" pitchFamily="34"/>
                          <a:cs typeface="Noto Sans Med" pitchFamily="34"/>
                        </a:rPr>
                        <a:t>.</a:t>
                      </a:r>
                      <a:r>
                        <a:rPr lang="sv-SE" sz="1000" noProof="0" dirty="0" smtClean="0">
                          <a:solidFill>
                            <a:schemeClr val="accent3">
                              <a:lumMod val="75000"/>
                            </a:schemeClr>
                          </a:solidFill>
                          <a:latin typeface="Noto Sans Med" pitchFamily="34"/>
                          <a:ea typeface="Noto Sans Med" pitchFamily="34"/>
                          <a:cs typeface="Noto Sans Med" pitchFamily="34"/>
                        </a:rPr>
                        <a:t> </a:t>
                      </a:r>
                      <a:r>
                        <a:rPr lang="ro-RO" sz="1000" noProof="0" dirty="0" smtClean="0">
                          <a:solidFill>
                            <a:schemeClr val="accent3">
                              <a:lumMod val="75000"/>
                            </a:schemeClr>
                          </a:solidFill>
                          <a:latin typeface="Noto Sans Med" pitchFamily="34"/>
                          <a:ea typeface="Noto Sans Med" pitchFamily="34"/>
                          <a:cs typeface="Noto Sans Med" pitchFamily="34"/>
                        </a:rPr>
                        <a:t>25</a:t>
                      </a:r>
                      <a:r>
                        <a:rPr lang="sv-SE" sz="1000" noProof="0" dirty="0" smtClean="0">
                          <a:solidFill>
                            <a:schemeClr val="accent3">
                              <a:lumMod val="75000"/>
                            </a:schemeClr>
                          </a:solidFill>
                          <a:latin typeface="Noto Sans Med" pitchFamily="34"/>
                          <a:ea typeface="Noto Sans Med" pitchFamily="34"/>
                          <a:cs typeface="Noto Sans Med" pitchFamily="34"/>
                        </a:rPr>
                        <a:t> USD/EUR</a:t>
                      </a:r>
                    </a:p>
                    <a:p>
                      <a:pPr algn="ctr"/>
                      <a:r>
                        <a:rPr lang="ro-RO" sz="1000" noProof="0" dirty="0" smtClean="0">
                          <a:solidFill>
                            <a:schemeClr val="accent3">
                              <a:lumMod val="75000"/>
                            </a:schemeClr>
                          </a:solidFill>
                          <a:latin typeface="Noto Sans Med" pitchFamily="34"/>
                          <a:ea typeface="Noto Sans Med" pitchFamily="34"/>
                          <a:cs typeface="Noto Sans Med" pitchFamily="34"/>
                        </a:rPr>
                        <a:t>m</a:t>
                      </a:r>
                      <a:r>
                        <a:rPr lang="sv-SE" sz="1000" noProof="0" dirty="0" smtClean="0">
                          <a:solidFill>
                            <a:schemeClr val="accent3">
                              <a:lumMod val="75000"/>
                            </a:schemeClr>
                          </a:solidFill>
                          <a:latin typeface="Noto Sans Med" pitchFamily="34"/>
                          <a:ea typeface="Noto Sans Med" pitchFamily="34"/>
                          <a:cs typeface="Noto Sans Med" pitchFamily="34"/>
                        </a:rPr>
                        <a:t>ax</a:t>
                      </a:r>
                      <a:r>
                        <a:rPr lang="ro-RO" sz="1000" noProof="0" dirty="0" smtClean="0">
                          <a:solidFill>
                            <a:schemeClr val="accent3">
                              <a:lumMod val="75000"/>
                            </a:schemeClr>
                          </a:solidFill>
                          <a:latin typeface="Noto Sans Med" pitchFamily="34"/>
                          <a:ea typeface="Noto Sans Med" pitchFamily="34"/>
                          <a:cs typeface="Noto Sans Med" pitchFamily="34"/>
                        </a:rPr>
                        <a:t>.</a:t>
                      </a:r>
                      <a:r>
                        <a:rPr lang="sv-SE" sz="1000" noProof="0" dirty="0" smtClean="0">
                          <a:solidFill>
                            <a:schemeClr val="accent3">
                              <a:lumMod val="75000"/>
                            </a:schemeClr>
                          </a:solidFill>
                          <a:latin typeface="Noto Sans Med" pitchFamily="34"/>
                          <a:ea typeface="Noto Sans Med" pitchFamily="34"/>
                          <a:cs typeface="Noto Sans Med" pitchFamily="34"/>
                        </a:rPr>
                        <a:t> 250 USD/EUR</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per ordin de plată, din valoarea plăţii</a:t>
                      </a:r>
                    </a:p>
                    <a:p>
                      <a:pPr algn="l"/>
                      <a:r>
                        <a:rPr lang="vi-VN" sz="1000" noProof="0" dirty="0" smtClean="0">
                          <a:solidFill>
                            <a:schemeClr val="accent3">
                              <a:lumMod val="75000"/>
                            </a:schemeClr>
                          </a:solidFill>
                          <a:latin typeface="Noto Sans Med" pitchFamily="34"/>
                          <a:ea typeface="Noto Sans Med" pitchFamily="34"/>
                          <a:cs typeface="Noto Sans Med" pitchFamily="34"/>
                        </a:rPr>
                        <a:t>suplimentar se percepe comision mesaj SWIFT</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06"/>
                  </a:ext>
                </a:extLst>
              </a:tr>
              <a:tr h="524360">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Plăţi intrabancare cu ordin de plată </a:t>
                      </a:r>
                      <a:r>
                        <a:rPr lang="en-US" sz="1000" noProof="0" dirty="0" smtClean="0">
                          <a:solidFill>
                            <a:schemeClr val="accent3">
                              <a:lumMod val="75000"/>
                            </a:schemeClr>
                          </a:solidFill>
                          <a:latin typeface="Noto Sans Med" pitchFamily="34"/>
                          <a:ea typeface="Noto Sans Med" pitchFamily="34"/>
                          <a:cs typeface="Noto Sans Med" pitchFamily="34"/>
                        </a:rPr>
                        <a:t>la</a:t>
                      </a:r>
                      <a:r>
                        <a:rPr lang="en-US" sz="1000" baseline="0" noProof="0" dirty="0" smtClean="0">
                          <a:solidFill>
                            <a:schemeClr val="accent3">
                              <a:lumMod val="75000"/>
                            </a:schemeClr>
                          </a:solidFill>
                          <a:latin typeface="Noto Sans Med" pitchFamily="34"/>
                          <a:ea typeface="Noto Sans Med" pitchFamily="34"/>
                          <a:cs typeface="Noto Sans Med" pitchFamily="34"/>
                        </a:rPr>
                        <a:t> </a:t>
                      </a:r>
                      <a:r>
                        <a:rPr lang="ro-MD" sz="1000" baseline="0" noProof="0" dirty="0" smtClean="0">
                          <a:solidFill>
                            <a:schemeClr val="accent3">
                              <a:lumMod val="75000"/>
                            </a:schemeClr>
                          </a:solidFill>
                          <a:latin typeface="Noto Sans Med" pitchFamily="34"/>
                          <a:ea typeface="Noto Sans Med" pitchFamily="34"/>
                          <a:cs typeface="Noto Sans Med" pitchFamily="34"/>
                        </a:rPr>
                        <a:t>ghișeu</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15 USD/EUR</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per ordin de plată</a:t>
                      </a:r>
                    </a:p>
                  </a:txBody>
                  <a:tcPr marL="108000" marR="108000" marT="108000" marB="108000" anchor="ctr">
                    <a:solidFill>
                      <a:srgbClr val="F2F2F2">
                        <a:alpha val="50196"/>
                      </a:srgbClr>
                    </a:solidFill>
                  </a:tcPr>
                </a:tc>
                <a:extLst>
                  <a:ext uri="{0D108BD9-81ED-4DB2-BD59-A6C34878D82A}">
                    <a16:rowId xmlns:a16="http://schemas.microsoft.com/office/drawing/2014/main" val="10007"/>
                  </a:ext>
                </a:extLst>
              </a:tr>
              <a:tr h="0">
                <a:tc gridSpan="3">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Plăţi interbancare cu ordin de plată </a:t>
                      </a:r>
                      <a:r>
                        <a:rPr lang="ro-RO" sz="1000" noProof="0" dirty="0" smtClean="0">
                          <a:solidFill>
                            <a:schemeClr val="accent3">
                              <a:lumMod val="75000"/>
                            </a:schemeClr>
                          </a:solidFill>
                          <a:latin typeface="Noto Sans Med" pitchFamily="34"/>
                          <a:ea typeface="Noto Sans Med" pitchFamily="34"/>
                          <a:cs typeface="Noto Sans Med" pitchFamily="34"/>
                        </a:rPr>
                        <a:t>la ghișeu</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hMerge="1">
                  <a:txBody>
                    <a:bodyPr/>
                    <a:lstStyle/>
                    <a:p>
                      <a:pPr algn="ct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hMerge="1">
                  <a:txBody>
                    <a:bodyPr/>
                    <a:lstStyle/>
                    <a:p>
                      <a:pPr algn="l"/>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09"/>
                  </a:ext>
                </a:extLst>
              </a:tr>
              <a:tr h="524360">
                <a:tc>
                  <a:txBody>
                    <a:bodyPr/>
                    <a:lstStyle/>
                    <a:p>
                      <a:pPr algn="l"/>
                      <a:r>
                        <a:rPr lang="ro-RO" sz="1000" baseline="0" noProof="0" dirty="0" smtClean="0">
                          <a:solidFill>
                            <a:schemeClr val="accent3">
                              <a:lumMod val="75000"/>
                            </a:schemeClr>
                          </a:solidFill>
                          <a:latin typeface="Noto Sans Med" pitchFamily="34"/>
                          <a:ea typeface="Noto Sans Med" pitchFamily="34"/>
                          <a:cs typeface="Noto Sans Med" pitchFamily="34"/>
                        </a:rPr>
                        <a:t>          </a:t>
                      </a:r>
                      <a:r>
                        <a:rPr lang="ro-RO" sz="1000" noProof="0" dirty="0" smtClean="0">
                          <a:solidFill>
                            <a:schemeClr val="accent3">
                              <a:lumMod val="75000"/>
                            </a:schemeClr>
                          </a:solidFill>
                          <a:latin typeface="Noto Sans Med" pitchFamily="34"/>
                          <a:ea typeface="Noto Sans Med" pitchFamily="34"/>
                          <a:cs typeface="Noto Sans Med" pitchFamily="34"/>
                        </a:rPr>
                        <a:t>- în favoarea clienților BĂNCII</a:t>
                      </a:r>
                    </a:p>
                    <a:p>
                      <a:pPr algn="l"/>
                      <a:r>
                        <a:rPr lang="ro-RO" sz="1000" baseline="0" noProof="0" dirty="0" smtClean="0">
                          <a:solidFill>
                            <a:schemeClr val="accent3">
                              <a:lumMod val="75000"/>
                            </a:schemeClr>
                          </a:solidFill>
                          <a:latin typeface="Noto Sans Med" pitchFamily="34"/>
                          <a:ea typeface="Noto Sans Med" pitchFamily="34"/>
                          <a:cs typeface="Noto Sans Med" pitchFamily="34"/>
                        </a:rPr>
                        <a:t>            </a:t>
                      </a:r>
                      <a:r>
                        <a:rPr lang="ro-RO" sz="1000" noProof="0" dirty="0" smtClean="0">
                          <a:solidFill>
                            <a:schemeClr val="accent3">
                              <a:lumMod val="75000"/>
                            </a:schemeClr>
                          </a:solidFill>
                          <a:latin typeface="Noto Sans Med" pitchFamily="34"/>
                          <a:ea typeface="Noto Sans Med" pitchFamily="34"/>
                          <a:cs typeface="Noto Sans Med" pitchFamily="34"/>
                        </a:rPr>
                        <a:t>TRANSILVANIA S.A., România în</a:t>
                      </a:r>
                      <a:r>
                        <a:rPr lang="ro-RO" sz="1000" baseline="0" noProof="0" dirty="0" smtClean="0">
                          <a:solidFill>
                            <a:schemeClr val="accent3">
                              <a:lumMod val="75000"/>
                            </a:schemeClr>
                          </a:solidFill>
                          <a:latin typeface="Noto Sans Med" pitchFamily="34"/>
                          <a:ea typeface="Noto Sans Med" pitchFamily="34"/>
                          <a:cs typeface="Noto Sans Med" pitchFamily="34"/>
                        </a:rPr>
                        <a:t> </a:t>
                      </a:r>
                    </a:p>
                    <a:p>
                      <a:pPr algn="l"/>
                      <a:r>
                        <a:rPr lang="ro-RO" sz="1000" baseline="0" noProof="0" dirty="0" smtClean="0">
                          <a:solidFill>
                            <a:schemeClr val="accent3">
                              <a:lumMod val="75000"/>
                            </a:schemeClr>
                          </a:solidFill>
                          <a:latin typeface="Noto Sans Med" pitchFamily="34"/>
                          <a:ea typeface="Noto Sans Med" pitchFamily="34"/>
                          <a:cs typeface="Noto Sans Med" pitchFamily="34"/>
                        </a:rPr>
                        <a:t>            </a:t>
                      </a:r>
                      <a:r>
                        <a:rPr lang="ro-RO" sz="1000" noProof="0" dirty="0" smtClean="0">
                          <a:solidFill>
                            <a:schemeClr val="accent3">
                              <a:lumMod val="75000"/>
                            </a:schemeClr>
                          </a:solidFill>
                          <a:latin typeface="Noto Sans Med" pitchFamily="34"/>
                          <a:ea typeface="Noto Sans Med" pitchFamily="34"/>
                          <a:cs typeface="Noto Sans Med" pitchFamily="34"/>
                        </a:rPr>
                        <a:t>valutele EUR, USD, RON, CHF, </a:t>
                      </a:r>
                    </a:p>
                    <a:p>
                      <a:pPr algn="l"/>
                      <a:r>
                        <a:rPr lang="ro-RO" sz="1000" noProof="0" dirty="0" smtClean="0">
                          <a:solidFill>
                            <a:schemeClr val="accent3">
                              <a:lumMod val="75000"/>
                            </a:schemeClr>
                          </a:solidFill>
                          <a:latin typeface="Noto Sans Med" pitchFamily="34"/>
                          <a:ea typeface="Noto Sans Med" pitchFamily="34"/>
                          <a:cs typeface="Noto Sans Med" pitchFamily="34"/>
                        </a:rPr>
                        <a:t>            GBP </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5 EUR</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a:txBody>
                    <a:bodyPr/>
                    <a:lstStyle/>
                    <a:p>
                      <a:pPr algn="l"/>
                      <a:r>
                        <a:rPr lang="ro-RO" sz="1000" b="0" i="0" kern="1200" noProof="0" dirty="0" smtClean="0">
                          <a:solidFill>
                            <a:schemeClr val="accent3">
                              <a:lumMod val="75000"/>
                            </a:schemeClr>
                          </a:solidFill>
                          <a:effectLst/>
                          <a:latin typeface="Noto Sans Med" pitchFamily="34"/>
                          <a:ea typeface="Noto Sans Med" pitchFamily="34"/>
                          <a:cs typeface="Noto Sans Med" pitchFamily="34"/>
                        </a:rPr>
                        <a:t>per ordin</a:t>
                      </a:r>
                      <a:r>
                        <a:rPr lang="ro-RO" sz="1000" b="0" i="0" kern="1200" baseline="0" noProof="0" dirty="0" smtClean="0">
                          <a:solidFill>
                            <a:schemeClr val="accent3">
                              <a:lumMod val="75000"/>
                            </a:schemeClr>
                          </a:solidFill>
                          <a:effectLst/>
                          <a:latin typeface="Noto Sans Med" pitchFamily="34"/>
                          <a:ea typeface="Noto Sans Med" pitchFamily="34"/>
                          <a:cs typeface="Noto Sans Med" pitchFamily="34"/>
                        </a:rPr>
                        <a:t> de plată</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49804"/>
                      </a:srgbClr>
                    </a:solidFill>
                  </a:tcPr>
                </a:tc>
                <a:extLst>
                  <a:ext uri="{0D108BD9-81ED-4DB2-BD59-A6C34878D82A}">
                    <a16:rowId xmlns:a16="http://schemas.microsoft.com/office/drawing/2014/main" val="10010"/>
                  </a:ext>
                </a:extLst>
              </a:tr>
              <a:tr h="524360">
                <a:tc>
                  <a:txBody>
                    <a:bodyPr/>
                    <a:lstStyle/>
                    <a:p>
                      <a:pPr algn="l"/>
                      <a:r>
                        <a:rPr lang="ro-RO" sz="1000" baseline="0" noProof="0" dirty="0" smtClean="0">
                          <a:solidFill>
                            <a:schemeClr val="accent3">
                              <a:lumMod val="75000"/>
                            </a:schemeClr>
                          </a:solidFill>
                          <a:latin typeface="Noto Sans Med" pitchFamily="34"/>
                          <a:ea typeface="Noto Sans Med" pitchFamily="34"/>
                          <a:cs typeface="Noto Sans Med" pitchFamily="34"/>
                        </a:rPr>
                        <a:t>          </a:t>
                      </a:r>
                      <a:r>
                        <a:rPr lang="ro-RO" sz="1000" noProof="0" dirty="0" smtClean="0">
                          <a:solidFill>
                            <a:schemeClr val="accent3">
                              <a:lumMod val="75000"/>
                            </a:schemeClr>
                          </a:solidFill>
                          <a:latin typeface="Noto Sans Med" pitchFamily="34"/>
                          <a:ea typeface="Noto Sans Med" pitchFamily="34"/>
                          <a:cs typeface="Noto Sans Med" pitchFamily="34"/>
                        </a:rPr>
                        <a:t>- în favoarea clienților altor bănci </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sv-SE" sz="1000" noProof="0" dirty="0" smtClean="0">
                          <a:solidFill>
                            <a:schemeClr val="accent3">
                              <a:lumMod val="75000"/>
                            </a:schemeClr>
                          </a:solidFill>
                          <a:latin typeface="Noto Sans Med" pitchFamily="34"/>
                          <a:ea typeface="Noto Sans Med" pitchFamily="34"/>
                          <a:cs typeface="Noto Sans Med" pitchFamily="34"/>
                        </a:rPr>
                        <a:t>0.</a:t>
                      </a:r>
                      <a:r>
                        <a:rPr lang="ro-MD" sz="1000" noProof="0" dirty="0" smtClean="0">
                          <a:solidFill>
                            <a:schemeClr val="accent3">
                              <a:lumMod val="75000"/>
                            </a:schemeClr>
                          </a:solidFill>
                          <a:latin typeface="Noto Sans Med" pitchFamily="34"/>
                          <a:ea typeface="Noto Sans Med" pitchFamily="34"/>
                          <a:cs typeface="Noto Sans Med" pitchFamily="34"/>
                        </a:rPr>
                        <a:t>50</a:t>
                      </a:r>
                      <a:r>
                        <a:rPr lang="sv-SE" sz="1000" noProof="0" dirty="0" smtClean="0">
                          <a:solidFill>
                            <a:schemeClr val="accent3">
                              <a:lumMod val="75000"/>
                            </a:schemeClr>
                          </a:solidFill>
                          <a:latin typeface="Noto Sans Med" pitchFamily="34"/>
                          <a:ea typeface="Noto Sans Med" pitchFamily="34"/>
                          <a:cs typeface="Noto Sans Med" pitchFamily="34"/>
                        </a:rPr>
                        <a:t>% </a:t>
                      </a:r>
                      <a:endParaRPr lang="ro-RO" sz="1000" noProof="0" dirty="0" smtClean="0">
                        <a:solidFill>
                          <a:schemeClr val="accent3">
                            <a:lumMod val="75000"/>
                          </a:schemeClr>
                        </a:solidFill>
                        <a:latin typeface="Noto Sans Med" pitchFamily="34"/>
                        <a:ea typeface="Noto Sans Med" pitchFamily="34"/>
                        <a:cs typeface="Noto Sans Med" pitchFamily="34"/>
                      </a:endParaRPr>
                    </a:p>
                    <a:p>
                      <a:pPr algn="ctr"/>
                      <a:r>
                        <a:rPr lang="ro-RO" sz="1000" noProof="0" dirty="0" smtClean="0">
                          <a:solidFill>
                            <a:schemeClr val="accent3">
                              <a:lumMod val="75000"/>
                            </a:schemeClr>
                          </a:solidFill>
                          <a:latin typeface="Noto Sans Med" pitchFamily="34"/>
                          <a:ea typeface="Noto Sans Med" pitchFamily="34"/>
                          <a:cs typeface="Noto Sans Med" pitchFamily="34"/>
                        </a:rPr>
                        <a:t>m</a:t>
                      </a:r>
                      <a:r>
                        <a:rPr lang="sv-SE" sz="1000" noProof="0" dirty="0" smtClean="0">
                          <a:solidFill>
                            <a:schemeClr val="accent3">
                              <a:lumMod val="75000"/>
                            </a:schemeClr>
                          </a:solidFill>
                          <a:latin typeface="Noto Sans Med" pitchFamily="34"/>
                          <a:ea typeface="Noto Sans Med" pitchFamily="34"/>
                          <a:cs typeface="Noto Sans Med" pitchFamily="34"/>
                        </a:rPr>
                        <a:t>in</a:t>
                      </a:r>
                      <a:r>
                        <a:rPr lang="ro-RO" sz="1000" noProof="0" dirty="0" smtClean="0">
                          <a:solidFill>
                            <a:schemeClr val="accent3">
                              <a:lumMod val="75000"/>
                            </a:schemeClr>
                          </a:solidFill>
                          <a:latin typeface="Noto Sans Med" pitchFamily="34"/>
                          <a:ea typeface="Noto Sans Med" pitchFamily="34"/>
                          <a:cs typeface="Noto Sans Med" pitchFamily="34"/>
                        </a:rPr>
                        <a:t>.</a:t>
                      </a:r>
                      <a:r>
                        <a:rPr lang="sv-SE" sz="1000" noProof="0" dirty="0" smtClean="0">
                          <a:solidFill>
                            <a:schemeClr val="accent3">
                              <a:lumMod val="75000"/>
                            </a:schemeClr>
                          </a:solidFill>
                          <a:latin typeface="Noto Sans Med" pitchFamily="34"/>
                          <a:ea typeface="Noto Sans Med" pitchFamily="34"/>
                          <a:cs typeface="Noto Sans Med" pitchFamily="34"/>
                        </a:rPr>
                        <a:t> </a:t>
                      </a:r>
                      <a:r>
                        <a:rPr lang="ro-MD" sz="1000" noProof="0" dirty="0" smtClean="0">
                          <a:solidFill>
                            <a:schemeClr val="accent3">
                              <a:lumMod val="75000"/>
                            </a:schemeClr>
                          </a:solidFill>
                          <a:latin typeface="Noto Sans Med" pitchFamily="34"/>
                          <a:ea typeface="Noto Sans Med" pitchFamily="34"/>
                          <a:cs typeface="Noto Sans Med" pitchFamily="34"/>
                        </a:rPr>
                        <a:t>40</a:t>
                      </a:r>
                      <a:r>
                        <a:rPr lang="sv-SE" sz="1000" noProof="0" dirty="0" smtClean="0">
                          <a:solidFill>
                            <a:schemeClr val="accent3">
                              <a:lumMod val="75000"/>
                            </a:schemeClr>
                          </a:solidFill>
                          <a:latin typeface="Noto Sans Med" pitchFamily="34"/>
                          <a:ea typeface="Noto Sans Med" pitchFamily="34"/>
                          <a:cs typeface="Noto Sans Med" pitchFamily="34"/>
                        </a:rPr>
                        <a:t> USD/EUR</a:t>
                      </a:r>
                    </a:p>
                    <a:p>
                      <a:pPr algn="ctr"/>
                      <a:r>
                        <a:rPr lang="ro-RO" sz="1000" noProof="0" dirty="0" smtClean="0">
                          <a:solidFill>
                            <a:schemeClr val="accent3">
                              <a:lumMod val="75000"/>
                            </a:schemeClr>
                          </a:solidFill>
                          <a:latin typeface="Noto Sans Med" pitchFamily="34"/>
                          <a:ea typeface="Noto Sans Med" pitchFamily="34"/>
                          <a:cs typeface="Noto Sans Med" pitchFamily="34"/>
                        </a:rPr>
                        <a:t>m</a:t>
                      </a:r>
                      <a:r>
                        <a:rPr lang="sv-SE" sz="1000" noProof="0" dirty="0" smtClean="0">
                          <a:solidFill>
                            <a:schemeClr val="accent3">
                              <a:lumMod val="75000"/>
                            </a:schemeClr>
                          </a:solidFill>
                          <a:latin typeface="Noto Sans Med" pitchFamily="34"/>
                          <a:ea typeface="Noto Sans Med" pitchFamily="34"/>
                          <a:cs typeface="Noto Sans Med" pitchFamily="34"/>
                        </a:rPr>
                        <a:t>ax</a:t>
                      </a:r>
                      <a:r>
                        <a:rPr lang="ro-RO" sz="1000" noProof="0" dirty="0" smtClean="0">
                          <a:solidFill>
                            <a:schemeClr val="accent3">
                              <a:lumMod val="75000"/>
                            </a:schemeClr>
                          </a:solidFill>
                          <a:latin typeface="Noto Sans Med" pitchFamily="34"/>
                          <a:ea typeface="Noto Sans Med" pitchFamily="34"/>
                          <a:cs typeface="Noto Sans Med" pitchFamily="34"/>
                        </a:rPr>
                        <a:t>.</a:t>
                      </a:r>
                      <a:r>
                        <a:rPr lang="sv-SE" sz="1000" noProof="0" dirty="0" smtClean="0">
                          <a:solidFill>
                            <a:schemeClr val="accent3">
                              <a:lumMod val="75000"/>
                            </a:schemeClr>
                          </a:solidFill>
                          <a:latin typeface="Noto Sans Med" pitchFamily="34"/>
                          <a:ea typeface="Noto Sans Med" pitchFamily="34"/>
                          <a:cs typeface="Noto Sans Med" pitchFamily="34"/>
                        </a:rPr>
                        <a:t> 5</a:t>
                      </a:r>
                      <a:r>
                        <a:rPr lang="ro-MD" sz="1000" noProof="0" dirty="0" smtClean="0">
                          <a:solidFill>
                            <a:schemeClr val="accent3">
                              <a:lumMod val="75000"/>
                            </a:schemeClr>
                          </a:solidFill>
                          <a:latin typeface="Noto Sans Med" pitchFamily="34"/>
                          <a:ea typeface="Noto Sans Med" pitchFamily="34"/>
                          <a:cs typeface="Noto Sans Med" pitchFamily="34"/>
                        </a:rPr>
                        <a:t>0</a:t>
                      </a:r>
                      <a:r>
                        <a:rPr lang="sv-SE" sz="1000" noProof="0" dirty="0" smtClean="0">
                          <a:solidFill>
                            <a:schemeClr val="accent3">
                              <a:lumMod val="75000"/>
                            </a:schemeClr>
                          </a:solidFill>
                          <a:latin typeface="Noto Sans Med" pitchFamily="34"/>
                          <a:ea typeface="Noto Sans Med" pitchFamily="34"/>
                          <a:cs typeface="Noto Sans Med" pitchFamily="34"/>
                        </a:rPr>
                        <a:t>0 USD/EUR</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per ordin de plată, din valoarea plăţii</a:t>
                      </a:r>
                    </a:p>
                    <a:p>
                      <a:pPr algn="l"/>
                      <a:r>
                        <a:rPr lang="vi-VN" sz="1000" noProof="0" dirty="0" smtClean="0">
                          <a:solidFill>
                            <a:schemeClr val="accent3">
                              <a:lumMod val="75000"/>
                            </a:schemeClr>
                          </a:solidFill>
                          <a:latin typeface="Noto Sans Med" pitchFamily="34"/>
                          <a:ea typeface="Noto Sans Med" pitchFamily="34"/>
                          <a:cs typeface="Noto Sans Med" pitchFamily="34"/>
                        </a:rPr>
                        <a:t>suplimentar se percepe comision mesaj SWIFT</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11"/>
                  </a:ext>
                </a:extLst>
              </a:tr>
              <a:tr h="52436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vi-VN" sz="1000" noProof="0" dirty="0" smtClean="0">
                          <a:solidFill>
                            <a:schemeClr val="accent3">
                              <a:lumMod val="75000"/>
                            </a:schemeClr>
                          </a:solidFill>
                          <a:latin typeface="Noto Sans Med" pitchFamily="34"/>
                          <a:ea typeface="Noto Sans Med" pitchFamily="34"/>
                          <a:cs typeface="Noto Sans Med" pitchFamily="34"/>
                        </a:rPr>
                        <a:t>Transfer în cadrul proiectelor salariale cu ordin de plată</a:t>
                      </a:r>
                      <a:r>
                        <a:rPr lang="ro-MD" sz="1000" noProof="0" dirty="0" smtClean="0">
                          <a:solidFill>
                            <a:schemeClr val="accent3">
                              <a:lumMod val="75000"/>
                            </a:schemeClr>
                          </a:solidFill>
                          <a:latin typeface="Noto Sans Med" pitchFamily="34"/>
                          <a:ea typeface="Noto Sans Med" pitchFamily="34"/>
                          <a:cs typeface="Noto Sans Med" pitchFamily="34"/>
                        </a:rPr>
                        <a:t> </a:t>
                      </a:r>
                      <a:r>
                        <a:rPr lang="pt-BR" sz="1000" noProof="0" dirty="0" smtClean="0">
                          <a:solidFill>
                            <a:schemeClr val="accent3">
                              <a:lumMod val="75000"/>
                            </a:schemeClr>
                          </a:solidFill>
                          <a:latin typeface="Noto Sans Med" pitchFamily="34"/>
                          <a:ea typeface="Noto Sans Med" pitchFamily="34"/>
                          <a:cs typeface="Noto Sans Med" pitchFamily="34"/>
                        </a:rPr>
                        <a:t>electronic</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ro-RO" sz="1000" b="0" i="0" u="none" strike="noStrike" kern="1200" cap="none" spc="0" normalizeH="0" baseline="0" noProof="0" dirty="0" smtClean="0">
                          <a:ln>
                            <a:noFill/>
                          </a:ln>
                          <a:solidFill>
                            <a:srgbClr val="A5A5A5">
                              <a:lumMod val="75000"/>
                            </a:srgbClr>
                          </a:solidFill>
                          <a:effectLst/>
                          <a:uLnTx/>
                          <a:uFillTx/>
                          <a:latin typeface="Noto Sans Med" pitchFamily="34"/>
                          <a:ea typeface="Noto Sans Med" pitchFamily="34"/>
                          <a:cs typeface="Noto Sans Med" pitchFamily="34"/>
                        </a:rPr>
                        <a:t>gratuit</a:t>
                      </a:r>
                      <a:endParaRPr kumimoji="0" lang="ro-RO" sz="1000" b="0" i="0" u="none" strike="noStrike" kern="1200" cap="none" spc="0" normalizeH="0" baseline="0" noProof="0" dirty="0">
                        <a:ln>
                          <a:noFill/>
                        </a:ln>
                        <a:solidFill>
                          <a:srgbClr val="A5A5A5">
                            <a:lumMod val="75000"/>
                          </a:srgbClr>
                        </a:solidFill>
                        <a:effectLst/>
                        <a:uLnTx/>
                        <a:uFillTx/>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per ordin de plată,</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12"/>
                  </a:ext>
                </a:extLst>
              </a:tr>
              <a:tr h="524360">
                <a:tc>
                  <a:txBody>
                    <a:bodyPr/>
                    <a:lstStyle/>
                    <a:p>
                      <a:pPr algn="l"/>
                      <a:r>
                        <a:rPr lang="pt-BR" sz="1000" noProof="0" dirty="0" smtClean="0">
                          <a:solidFill>
                            <a:schemeClr val="accent3">
                              <a:lumMod val="75000"/>
                            </a:schemeClr>
                          </a:solidFill>
                          <a:latin typeface="Noto Sans Med" pitchFamily="34"/>
                          <a:ea typeface="Noto Sans Med" pitchFamily="34"/>
                          <a:cs typeface="Noto Sans Med" pitchFamily="34"/>
                        </a:rPr>
                        <a:t>Transfer în cadrul </a:t>
                      </a:r>
                      <a:r>
                        <a:rPr lang="vi-VN" sz="1000" noProof="0" dirty="0" smtClean="0">
                          <a:solidFill>
                            <a:schemeClr val="accent3">
                              <a:lumMod val="75000"/>
                            </a:schemeClr>
                          </a:solidFill>
                          <a:latin typeface="Noto Sans Med" pitchFamily="34"/>
                          <a:ea typeface="Noto Sans Med" pitchFamily="34"/>
                          <a:cs typeface="Noto Sans Med" pitchFamily="34"/>
                        </a:rPr>
                        <a:t>proiectelor salariale </a:t>
                      </a:r>
                      <a:r>
                        <a:rPr lang="pt-BR" sz="1000" noProof="0" dirty="0" smtClean="0">
                          <a:solidFill>
                            <a:schemeClr val="accent3">
                              <a:lumMod val="75000"/>
                            </a:schemeClr>
                          </a:solidFill>
                          <a:latin typeface="Noto Sans Med" pitchFamily="34"/>
                          <a:ea typeface="Noto Sans Med" pitchFamily="34"/>
                          <a:cs typeface="Noto Sans Med" pitchFamily="34"/>
                        </a:rPr>
                        <a:t> cu ordin de plată</a:t>
                      </a:r>
                      <a:r>
                        <a:rPr lang="ro-MD" sz="1000" noProof="0" dirty="0" smtClean="0">
                          <a:solidFill>
                            <a:schemeClr val="accent3">
                              <a:lumMod val="75000"/>
                            </a:schemeClr>
                          </a:solidFill>
                          <a:latin typeface="Noto Sans Med" pitchFamily="34"/>
                          <a:ea typeface="Noto Sans Med" pitchFamily="34"/>
                          <a:cs typeface="Noto Sans Med" pitchFamily="34"/>
                        </a:rPr>
                        <a:t> </a:t>
                      </a:r>
                      <a:r>
                        <a:rPr lang="vi-VN" sz="1000" noProof="0" dirty="0" smtClean="0">
                          <a:solidFill>
                            <a:schemeClr val="accent3">
                              <a:lumMod val="75000"/>
                            </a:schemeClr>
                          </a:solidFill>
                          <a:latin typeface="Noto Sans Med" pitchFamily="34"/>
                          <a:ea typeface="Noto Sans Med" pitchFamily="34"/>
                          <a:cs typeface="Noto Sans Med" pitchFamily="34"/>
                        </a:rPr>
                        <a:t>la ghişeu</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ro-RO" sz="1000" b="0" i="0" u="none" strike="noStrike" kern="1200" cap="none" spc="0" normalizeH="0" baseline="0" noProof="0" dirty="0" smtClean="0">
                          <a:ln>
                            <a:noFill/>
                          </a:ln>
                          <a:solidFill>
                            <a:srgbClr val="A5A5A5">
                              <a:lumMod val="75000"/>
                            </a:srgbClr>
                          </a:solidFill>
                          <a:effectLst/>
                          <a:uLnTx/>
                          <a:uFillTx/>
                          <a:latin typeface="Noto Sans Med" pitchFamily="34"/>
                          <a:ea typeface="Noto Sans Med" pitchFamily="34"/>
                          <a:cs typeface="Noto Sans Med" pitchFamily="34"/>
                        </a:rPr>
                        <a:t>gratuit</a:t>
                      </a:r>
                      <a:endParaRPr kumimoji="0" lang="ro-RO" sz="1000" b="0" i="0" u="none" strike="noStrike" kern="1200" cap="none" spc="0" normalizeH="0" baseline="0" noProof="0" dirty="0">
                        <a:ln>
                          <a:noFill/>
                        </a:ln>
                        <a:solidFill>
                          <a:srgbClr val="A5A5A5">
                            <a:lumMod val="75000"/>
                          </a:srgbClr>
                        </a:solidFill>
                        <a:effectLst/>
                        <a:uLnTx/>
                        <a:uFillTx/>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per ordin de plată</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13"/>
                  </a:ext>
                </a:extLst>
              </a:tr>
              <a:tr h="524360">
                <a:tc>
                  <a:txBody>
                    <a:bodyPr/>
                    <a:lstStyle/>
                    <a:p>
                      <a:pPr algn="l"/>
                      <a:r>
                        <a:rPr lang="vi-VN" sz="1000" noProof="0" dirty="0" smtClean="0">
                          <a:solidFill>
                            <a:schemeClr val="accent3">
                              <a:lumMod val="75000"/>
                            </a:schemeClr>
                          </a:solidFill>
                          <a:latin typeface="Noto Sans Med" pitchFamily="34"/>
                          <a:ea typeface="Noto Sans Med" pitchFamily="34"/>
                          <a:cs typeface="Noto Sans Med" pitchFamily="34"/>
                        </a:rPr>
                        <a:t>Modificare/ anulare plată valutară</a:t>
                      </a:r>
                      <a:endParaRPr lang="ro-MD" sz="1000" noProof="0" dirty="0" smtClean="0">
                        <a:solidFill>
                          <a:schemeClr val="accent3">
                            <a:lumMod val="75000"/>
                          </a:schemeClr>
                        </a:solidFill>
                        <a:latin typeface="Noto Sans Med" pitchFamily="34"/>
                        <a:ea typeface="Noto Sans Med" pitchFamily="34"/>
                        <a:cs typeface="Noto Sans Med" pitchFamily="34"/>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vi-VN" sz="1000" noProof="0" dirty="0" smtClean="0">
                          <a:solidFill>
                            <a:schemeClr val="accent3">
                              <a:lumMod val="75000"/>
                            </a:schemeClr>
                          </a:solidFill>
                          <a:latin typeface="Noto Sans Med" pitchFamily="34"/>
                          <a:ea typeface="Noto Sans Med" pitchFamily="34"/>
                          <a:cs typeface="Noto Sans Med" pitchFamily="34"/>
                        </a:rPr>
                        <a:t>Investigaţii încasări/ plăţi valutare</a:t>
                      </a:r>
                      <a:endParaRPr lang="ro-MD" sz="1000" noProof="0" dirty="0" smtClean="0">
                        <a:solidFill>
                          <a:schemeClr val="accent3">
                            <a:lumMod val="75000"/>
                          </a:schemeClr>
                        </a:solidFill>
                        <a:latin typeface="Noto Sans Med" pitchFamily="34"/>
                        <a:ea typeface="Noto Sans Med" pitchFamily="34"/>
                        <a:cs typeface="Noto Sans Med" pitchFamily="34"/>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ro-MD" sz="1000" noProof="0" dirty="0" smtClean="0">
                          <a:solidFill>
                            <a:schemeClr val="accent3">
                              <a:lumMod val="75000"/>
                            </a:schemeClr>
                          </a:solidFill>
                          <a:latin typeface="Noto Sans Med" pitchFamily="34"/>
                          <a:ea typeface="Noto Sans Med" pitchFamily="34"/>
                          <a:cs typeface="Noto Sans Med" pitchFamily="34"/>
                        </a:rPr>
                        <a:t>Returnare încasare valutară</a:t>
                      </a:r>
                    </a:p>
                    <a:p>
                      <a:pPr marL="0" marR="0" lvl="0" indent="0" algn="l" defTabSz="685800" rtl="0" eaLnBrk="1" fontAlgn="auto" latinLnBrk="0" hangingPunct="1">
                        <a:lnSpc>
                          <a:spcPct val="100000"/>
                        </a:lnSpc>
                        <a:spcBef>
                          <a:spcPts val="0"/>
                        </a:spcBef>
                        <a:spcAft>
                          <a:spcPts val="0"/>
                        </a:spcAft>
                        <a:buClrTx/>
                        <a:buSzTx/>
                        <a:buFontTx/>
                        <a:buNone/>
                        <a:tabLst/>
                        <a:defRPr/>
                      </a:pPr>
                      <a:endParaRPr lang="ro-RO" sz="1000" noProof="0" dirty="0" smtClean="0">
                        <a:solidFill>
                          <a:schemeClr val="accent3">
                            <a:lumMod val="75000"/>
                          </a:schemeClr>
                        </a:solidFill>
                        <a:latin typeface="Noto Sans Med" pitchFamily="34"/>
                        <a:ea typeface="Noto Sans Med" pitchFamily="34"/>
                        <a:cs typeface="Noto Sans Med" pitchFamily="34"/>
                      </a:endParaRPr>
                    </a:p>
                    <a:p>
                      <a:pPr algn="l"/>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a:r>
                        <a:rPr lang="ro-RO" sz="1000" noProof="0" dirty="0" smtClean="0">
                          <a:solidFill>
                            <a:schemeClr val="accent3">
                              <a:lumMod val="75000"/>
                            </a:schemeClr>
                          </a:solidFill>
                          <a:latin typeface="Noto Sans Med" pitchFamily="34"/>
                          <a:ea typeface="Noto Sans Med" pitchFamily="34"/>
                          <a:cs typeface="Noto Sans Med" pitchFamily="34"/>
                        </a:rPr>
                        <a:t>50 USD/EUR</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algn="l"/>
                      <a:r>
                        <a:rPr lang="ro-MD" sz="1000" noProof="0" dirty="0" smtClean="0">
                          <a:solidFill>
                            <a:schemeClr val="accent3">
                              <a:lumMod val="75000"/>
                            </a:schemeClr>
                          </a:solidFill>
                          <a:latin typeface="Noto Sans Med" pitchFamily="34"/>
                          <a:ea typeface="Noto Sans Med" pitchFamily="34"/>
                          <a:cs typeface="Noto Sans Med" pitchFamily="34"/>
                        </a:rPr>
                        <a:t>per modificare sau anulare ordin de plată trimis</a:t>
                      </a:r>
                    </a:p>
                    <a:p>
                      <a:pPr algn="l"/>
                      <a:r>
                        <a:rPr lang="ro-MD" sz="1000" noProof="0" dirty="0" smtClean="0">
                          <a:solidFill>
                            <a:schemeClr val="accent3">
                              <a:lumMod val="75000"/>
                            </a:schemeClr>
                          </a:solidFill>
                          <a:latin typeface="Noto Sans Med" pitchFamily="34"/>
                          <a:ea typeface="Noto Sans Med" pitchFamily="34"/>
                          <a:cs typeface="Noto Sans Med" pitchFamily="34"/>
                        </a:rPr>
                        <a:t>per investigație externă prin SWIFT</a:t>
                      </a:r>
                    </a:p>
                    <a:p>
                      <a:pPr algn="l"/>
                      <a:r>
                        <a:rPr lang="ro-MD" sz="1000" noProof="0" dirty="0" smtClean="0">
                          <a:solidFill>
                            <a:schemeClr val="accent3">
                              <a:lumMod val="75000"/>
                            </a:schemeClr>
                          </a:solidFill>
                          <a:latin typeface="Noto Sans Med" pitchFamily="34"/>
                          <a:ea typeface="Noto Sans Med" pitchFamily="34"/>
                          <a:cs typeface="Noto Sans Med" pitchFamily="34"/>
                        </a:rPr>
                        <a:t>suplimentar se percepe comisionul băncilor corespondente/ terțe</a:t>
                      </a:r>
                    </a:p>
                    <a:p>
                      <a:pPr algn="l"/>
                      <a:r>
                        <a:rPr lang="ro-MD" sz="1000" noProof="0" dirty="0" smtClean="0">
                          <a:solidFill>
                            <a:schemeClr val="accent3">
                              <a:lumMod val="75000"/>
                            </a:schemeClr>
                          </a:solidFill>
                          <a:latin typeface="Noto Sans Med" pitchFamily="34"/>
                          <a:ea typeface="Noto Sans Med" pitchFamily="34"/>
                          <a:cs typeface="Noto Sans Med" pitchFamily="34"/>
                        </a:rPr>
                        <a:t>per ordin de plată returnat la cererea băncii ordonatoare sau la decizia Băncii:</a:t>
                      </a:r>
                    </a:p>
                    <a:p>
                      <a:pPr algn="l"/>
                      <a:r>
                        <a:rPr lang="ro-MD" sz="1000" noProof="0" dirty="0" smtClean="0">
                          <a:solidFill>
                            <a:schemeClr val="accent3">
                              <a:lumMod val="75000"/>
                            </a:schemeClr>
                          </a:solidFill>
                          <a:latin typeface="Noto Sans Med" pitchFamily="34"/>
                          <a:ea typeface="Noto Sans Med" pitchFamily="34"/>
                          <a:cs typeface="Noto Sans Med" pitchFamily="34"/>
                        </a:rPr>
                        <a:t> - pentru sume mai mici de 100 USD/EUR se reține comision de 5 USD/EUR</a:t>
                      </a:r>
                    </a:p>
                    <a:p>
                      <a:pPr algn="l"/>
                      <a:r>
                        <a:rPr lang="ro-MD" sz="1000" noProof="0" dirty="0" smtClean="0">
                          <a:solidFill>
                            <a:schemeClr val="accent3">
                              <a:lumMod val="75000"/>
                            </a:schemeClr>
                          </a:solidFill>
                          <a:latin typeface="Noto Sans Med" pitchFamily="34"/>
                          <a:ea typeface="Noto Sans Med" pitchFamily="34"/>
                          <a:cs typeface="Noto Sans Med" pitchFamily="34"/>
                        </a:rPr>
                        <a:t> - pentru sume mai mici de 10 USD/EUR nu se reține comision</a:t>
                      </a:r>
                      <a:endParaRPr lang="ro-MD"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80470249"/>
                  </a:ext>
                </a:extLst>
              </a:tr>
            </a:tbl>
          </a:graphicData>
        </a:graphic>
      </p:graphicFrame>
    </p:spTree>
    <p:extLst>
      <p:ext uri="{BB962C8B-B14F-4D97-AF65-F5344CB8AC3E}">
        <p14:creationId xmlns:p14="http://schemas.microsoft.com/office/powerpoint/2010/main" val="241524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229722464"/>
              </p:ext>
            </p:extLst>
          </p:nvPr>
        </p:nvGraphicFramePr>
        <p:xfrm>
          <a:off x="212203" y="290342"/>
          <a:ext cx="6433594" cy="8316240"/>
        </p:xfrm>
        <a:graphic>
          <a:graphicData uri="http://schemas.openxmlformats.org/drawingml/2006/table">
            <a:tbl>
              <a:tblPr firstRow="1" bandRow="1">
                <a:tableStyleId>{5C22544A-7EE6-4342-B048-85BDC9FD1C3A}</a:tableStyleId>
              </a:tblPr>
              <a:tblGrid>
                <a:gridCol w="2593614">
                  <a:extLst>
                    <a:ext uri="{9D8B030D-6E8A-4147-A177-3AD203B41FA5}">
                      <a16:colId xmlns:a16="http://schemas.microsoft.com/office/drawing/2014/main" val="20003"/>
                    </a:ext>
                  </a:extLst>
                </a:gridCol>
                <a:gridCol w="1465813">
                  <a:extLst>
                    <a:ext uri="{9D8B030D-6E8A-4147-A177-3AD203B41FA5}">
                      <a16:colId xmlns:a16="http://schemas.microsoft.com/office/drawing/2014/main" val="20004"/>
                    </a:ext>
                  </a:extLst>
                </a:gridCol>
                <a:gridCol w="2374167">
                  <a:extLst>
                    <a:ext uri="{9D8B030D-6E8A-4147-A177-3AD203B41FA5}">
                      <a16:colId xmlns:a16="http://schemas.microsoft.com/office/drawing/2014/main" val="20005"/>
                    </a:ext>
                  </a:extLst>
                </a:gridCol>
              </a:tblGrid>
              <a:tr h="288000">
                <a:tc>
                  <a:txBody>
                    <a:bodyPr/>
                    <a:lstStyle/>
                    <a:p>
                      <a:pPr algn="ctr"/>
                      <a:r>
                        <a:rPr lang="ro-RO" sz="1000" b="0" noProof="0" dirty="0" smtClean="0">
                          <a:solidFill>
                            <a:schemeClr val="accent3">
                              <a:lumMod val="75000"/>
                            </a:schemeClr>
                          </a:solidFill>
                          <a:latin typeface="Noto Sans Med" pitchFamily="34"/>
                          <a:ea typeface="Noto Sans Med" pitchFamily="34"/>
                          <a:cs typeface="Noto Sans Med" pitchFamily="34"/>
                        </a:rPr>
                        <a:t>DENUMIREA OPERAŢIUNII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TARIF APLICAT</a:t>
                      </a: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MENŢIUNI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extLst>
                  <a:ext uri="{0D108BD9-81ED-4DB2-BD59-A6C34878D82A}">
                    <a16:rowId xmlns:a16="http://schemas.microsoft.com/office/drawing/2014/main" val="10000"/>
                  </a:ext>
                </a:extLst>
              </a:tr>
              <a:tr h="414848">
                <a:tc gridSpan="3">
                  <a:txBody>
                    <a:bodyPr/>
                    <a:lstStyle/>
                    <a:p>
                      <a:pPr algn="just"/>
                      <a:r>
                        <a:rPr lang="ro-MD" sz="900" noProof="0" dirty="0" smtClean="0">
                          <a:solidFill>
                            <a:schemeClr val="accent3">
                              <a:lumMod val="75000"/>
                            </a:schemeClr>
                          </a:solidFill>
                          <a:latin typeface="Noto Sans Med" pitchFamily="34"/>
                          <a:ea typeface="Noto Sans Med" pitchFamily="34"/>
                          <a:cs typeface="Noto Sans Med" pitchFamily="34"/>
                        </a:rPr>
                        <a:t>Comisioanele pentru plățile interbancare în favoarea clienților altor bănci se percep pentru opțiunile OUR, SHA şi BEN.</a:t>
                      </a:r>
                    </a:p>
                    <a:p>
                      <a:pPr algn="just"/>
                      <a:r>
                        <a:rPr lang="ro-MD" sz="900" noProof="0" dirty="0" smtClean="0">
                          <a:solidFill>
                            <a:schemeClr val="accent3">
                              <a:lumMod val="75000"/>
                            </a:schemeClr>
                          </a:solidFill>
                          <a:latin typeface="Noto Sans Med" pitchFamily="34"/>
                          <a:ea typeface="Noto Sans Med" pitchFamily="34"/>
                          <a:cs typeface="Noto Sans Med" pitchFamily="34"/>
                        </a:rPr>
                        <a:t> - OUR și SHA: comisioanele VICTORIABANK sunt achitate de către plătitor. Băncile corespondente/ băncile terţe pot reține anumite comisioane din suma transferului.</a:t>
                      </a:r>
                    </a:p>
                    <a:p>
                      <a:pPr algn="just"/>
                      <a:r>
                        <a:rPr lang="ro-MD" sz="900" noProof="0" dirty="0" smtClean="0">
                          <a:solidFill>
                            <a:schemeClr val="accent3">
                              <a:lumMod val="75000"/>
                            </a:schemeClr>
                          </a:solidFill>
                          <a:latin typeface="Noto Sans Med" pitchFamily="34"/>
                          <a:ea typeface="Noto Sans Med" pitchFamily="34"/>
                          <a:cs typeface="Noto Sans Med" pitchFamily="34"/>
                        </a:rPr>
                        <a:t> - BEN: comisioanele VICTORIABANK și comisioanele băncilor corespondente/ băncilor terţe sunt reținute din suma transferului.</a:t>
                      </a:r>
                    </a:p>
                    <a:p>
                      <a:pPr algn="just"/>
                      <a:r>
                        <a:rPr lang="ro-MD" sz="900" noProof="0" dirty="0" smtClean="0">
                          <a:solidFill>
                            <a:schemeClr val="accent3">
                              <a:lumMod val="75000"/>
                            </a:schemeClr>
                          </a:solidFill>
                          <a:latin typeface="Noto Sans Med" pitchFamily="34"/>
                          <a:ea typeface="Noto Sans Med" pitchFamily="34"/>
                          <a:cs typeface="Noto Sans Med" pitchFamily="34"/>
                        </a:rPr>
                        <a:t>Pentru plățile efectuate în USD, EUR comisionul se percepe în valuta plății.</a:t>
                      </a:r>
                    </a:p>
                    <a:p>
                      <a:pPr algn="just"/>
                      <a:r>
                        <a:rPr lang="ro-MD" sz="900" noProof="0" dirty="0" smtClean="0">
                          <a:solidFill>
                            <a:schemeClr val="accent3">
                              <a:lumMod val="75000"/>
                            </a:schemeClr>
                          </a:solidFill>
                          <a:latin typeface="Noto Sans Med" pitchFamily="34"/>
                          <a:ea typeface="Noto Sans Med" pitchFamily="34"/>
                          <a:cs typeface="Noto Sans Med" pitchFamily="34"/>
                        </a:rPr>
                        <a:t>Pentru plăţile efectuate în RON, CHF, GBP comisionul se percepe în valuta plății în echivalentul sumei comisionului stabilit pentru plăţile în EUR.</a:t>
                      </a:r>
                    </a:p>
                    <a:p>
                      <a:pPr algn="just"/>
                      <a:r>
                        <a:rPr lang="ro-MD" sz="900" noProof="0" dirty="0" smtClean="0">
                          <a:solidFill>
                            <a:schemeClr val="accent3">
                              <a:lumMod val="75000"/>
                            </a:schemeClr>
                          </a:solidFill>
                          <a:latin typeface="Noto Sans Med" pitchFamily="34"/>
                          <a:ea typeface="Noto Sans Med" pitchFamily="34"/>
                          <a:cs typeface="Noto Sans Med" pitchFamily="34"/>
                        </a:rPr>
                        <a:t>Plățile valutare trebuie să corespundă criteriilor de legalitate care decurg din reglementările interne/ internaţionale şi au la bază activităţi economice reale, neinterzise de lege. În funcţie de riscurile asociate tranzacţiilor din perspectiva spălării banilor/ finanţării terorismului şi sancţiuni internaţionale, Banca poate solicita documente justificative suplimentare pentru onorarea unor plăți sau poate refuza unele transferuri. VICTORIABANK nu onorează nici un fel de plăţi valutare cu indicii de ţări sub sancţiuni/ restricţii internaţionale.</a:t>
                      </a:r>
                      <a:endParaRPr lang="ro-MD" sz="9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hMerge="1">
                  <a:txBody>
                    <a:bodyPr/>
                    <a:lstStyle/>
                    <a:p>
                      <a:pPr algn="ct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tc hMerge="1">
                  <a:txBody>
                    <a:bodyPr/>
                    <a:lstStyle/>
                    <a:p>
                      <a:pPr algn="l"/>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324000">
                <a:tc gridSpan="3">
                  <a:txBody>
                    <a:bodyPr/>
                    <a:lstStyle/>
                    <a:p>
                      <a:pPr marL="0" marR="0" lvl="0" indent="0" algn="ctr" defTabSz="1056041" rtl="0" eaLnBrk="1" fontAlgn="auto" latinLnBrk="0" hangingPunct="1">
                        <a:lnSpc>
                          <a:spcPct val="100000"/>
                        </a:lnSpc>
                        <a:spcBef>
                          <a:spcPts val="0"/>
                        </a:spcBef>
                        <a:spcAft>
                          <a:spcPts val="0"/>
                        </a:spcAft>
                        <a:buClrTx/>
                        <a:buSzTx/>
                        <a:buFontTx/>
                        <a:buNone/>
                        <a:tabLst/>
                        <a:defRPr/>
                      </a:pPr>
                      <a:r>
                        <a:rPr lang="ro-RO" sz="1400" noProof="0" dirty="0" smtClean="0">
                          <a:solidFill>
                            <a:srgbClr val="000000">
                              <a:alpha val="50000"/>
                            </a:srgbClr>
                          </a:solidFill>
                          <a:latin typeface="Noto Sans Med" panose="020B0602040504020204" pitchFamily="34"/>
                          <a:ea typeface="Noto Sans Med" panose="020B0602040504020204" pitchFamily="34"/>
                          <a:cs typeface="Noto Sans Med" panose="020B0602040504020204" pitchFamily="34"/>
                        </a:rPr>
                        <a:t>7. PRODUSE DE TRADE FINANCE /  OPERAŢIUNI DOCUMENTARE</a:t>
                      </a:r>
                      <a:endParaRPr lang="ro-RO" sz="1400" noProof="0" dirty="0">
                        <a:solidFill>
                          <a:srgbClr val="000000">
                            <a:alpha val="50000"/>
                          </a:srgbClr>
                        </a:solidFill>
                        <a:latin typeface="Noto Sans Med" panose="020B0602040504020204" pitchFamily="34"/>
                        <a:ea typeface="Noto Sans Med" panose="020B0602040504020204" pitchFamily="34"/>
                        <a:cs typeface="Noto Sans Med" panose="020B0602040504020204" pitchFamily="34"/>
                      </a:endParaRPr>
                    </a:p>
                  </a:txBody>
                  <a:tcPr marL="36000" marR="36000" marT="36000" marB="36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000"/>
                      </a:srgbClr>
                    </a:solidFill>
                  </a:tcPr>
                </a:tc>
                <a:tc hMerge="1">
                  <a:txBody>
                    <a:bodyPr/>
                    <a:lstStyle/>
                    <a:p>
                      <a:pPr algn="ctr"/>
                      <a:endParaRPr lang="ru-RU" sz="1050" dirty="0">
                        <a:solidFill>
                          <a:schemeClr val="tx2">
                            <a:lumMod val="75000"/>
                          </a:schemeClr>
                        </a:solidFill>
                        <a:latin typeface="Noto Sans Med" panose="020B0602040504020204" pitchFamily="34"/>
                        <a:ea typeface="Noto Sans Med" panose="020B0602040504020204" pitchFamily="34"/>
                        <a:cs typeface="Noto Sans Med" panose="020B0602040504020204" pitchFamily="34"/>
                      </a:endParaRPr>
                    </a:p>
                  </a:txBody>
                  <a:tcPr marL="144000" marR="144000" marT="144000" marB="144000" anchor="ctr">
                    <a:lnL w="9525" cap="flat" cmpd="sng" algn="ctr">
                      <a:solidFill>
                        <a:schemeClr val="bg1"/>
                      </a:solidFill>
                      <a:prstDash val="solid"/>
                      <a:round/>
                      <a:headEnd type="none" w="med" len="med"/>
                      <a:tailEnd type="none" w="med" len="med"/>
                    </a:lnL>
                    <a:solidFill>
                      <a:schemeClr val="bg1">
                        <a:lumMod val="95000"/>
                      </a:schemeClr>
                    </a:solidFill>
                  </a:tcPr>
                </a:tc>
                <a:tc hMerge="1">
                  <a:txBody>
                    <a:bodyPr/>
                    <a:lstStyle/>
                    <a:p>
                      <a:pPr algn="ctr"/>
                      <a:endParaRPr lang="ru-RU" sz="1050" dirty="0">
                        <a:solidFill>
                          <a:schemeClr val="tx2">
                            <a:lumMod val="75000"/>
                          </a:schemeClr>
                        </a:solidFill>
                        <a:latin typeface="Noto Sans Med" panose="020B0602040504020204" pitchFamily="34"/>
                        <a:ea typeface="Noto Sans Med" panose="020B0602040504020204" pitchFamily="34"/>
                        <a:cs typeface="Noto Sans Med" panose="020B0602040504020204" pitchFamily="34"/>
                      </a:endParaRPr>
                    </a:p>
                  </a:txBody>
                  <a:tcPr marL="144000" marR="144000" marT="144000" marB="144000" anchor="ctr">
                    <a:solidFill>
                      <a:schemeClr val="bg1">
                        <a:lumMod val="95000"/>
                      </a:schemeClr>
                    </a:solidFill>
                  </a:tcPr>
                </a:tc>
                <a:extLst>
                  <a:ext uri="{0D108BD9-81ED-4DB2-BD59-A6C34878D82A}">
                    <a16:rowId xmlns:a16="http://schemas.microsoft.com/office/drawing/2014/main" val="10005"/>
                  </a:ext>
                </a:extLst>
              </a:tr>
              <a:tr h="288000">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ro-RO" sz="1200" noProof="0" dirty="0" smtClean="0">
                          <a:solidFill>
                            <a:srgbClr val="000000">
                              <a:alpha val="50000"/>
                            </a:srgbClr>
                          </a:solidFill>
                          <a:latin typeface="Noto Sans Med" pitchFamily="34"/>
                          <a:ea typeface="Noto Sans Med" pitchFamily="34"/>
                          <a:cs typeface="Noto Sans Med" pitchFamily="34"/>
                        </a:rPr>
                        <a:t>ACREDITIVE DE IMPORT / EMISE</a:t>
                      </a:r>
                    </a:p>
                  </a:txBody>
                  <a:tcPr marL="36000" marR="36000" marT="36000" marB="36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000"/>
                      </a:srgbClr>
                    </a:solidFill>
                  </a:tcPr>
                </a:tc>
                <a:tc h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chemeClr val="bg1">
                        <a:lumMod val="95000"/>
                      </a:schemeClr>
                    </a:solidFill>
                  </a:tcPr>
                </a:tc>
                <a:tc h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95000"/>
                      </a:schemeClr>
                    </a:solidFill>
                  </a:tcPr>
                </a:tc>
                <a:extLst>
                  <a:ext uri="{0D108BD9-81ED-4DB2-BD59-A6C34878D82A}">
                    <a16:rowId xmlns:a16="http://schemas.microsoft.com/office/drawing/2014/main" val="10006"/>
                  </a:ext>
                </a:extLst>
              </a:tr>
              <a:tr h="53231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Emitere/ majorare</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0.30% </a:t>
                      </a:r>
                    </a:p>
                    <a:p>
                      <a:pPr marL="0" marR="0" indent="0" algn="ctr" defTabSz="685800" rtl="0" eaLnBrk="1" fontAlgn="auto"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min. 50 USD/EUR</a:t>
                      </a:r>
                      <a:br>
                        <a:rPr lang="ro-RO" sz="1000" b="0" i="0" u="none" strike="noStrike" noProof="0" dirty="0" smtClean="0">
                          <a:solidFill>
                            <a:schemeClr val="accent3">
                              <a:lumMod val="75000"/>
                            </a:schemeClr>
                          </a:solidFill>
                          <a:latin typeface="Noto Sans Med" pitchFamily="34"/>
                          <a:ea typeface="Noto Sans Med" pitchFamily="34"/>
                          <a:cs typeface="Noto Sans Med" pitchFamily="34"/>
                        </a:rPr>
                      </a:b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max. 500 USD/EUR</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se aplică la valoarea acreditivului la emitere</a:t>
                      </a:r>
                      <a:br>
                        <a:rPr lang="ro-RO" sz="1000" b="0" i="0" u="none" strike="noStrike" noProof="0" dirty="0" smtClean="0">
                          <a:solidFill>
                            <a:schemeClr val="accent3">
                              <a:lumMod val="75000"/>
                            </a:schemeClr>
                          </a:solidFill>
                          <a:latin typeface="Noto Sans Med" pitchFamily="34"/>
                          <a:ea typeface="Noto Sans Med" pitchFamily="34"/>
                          <a:cs typeface="Noto Sans Med" pitchFamily="34"/>
                        </a:rPr>
                      </a:b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se aplică la valoarea majorata a acreditivului la majorare</a:t>
                      </a:r>
                    </a:p>
                  </a:txBody>
                  <a:tcPr marL="108000" marR="108000" marT="108000" marB="108000" anchor="ctr">
                    <a:solidFill>
                      <a:srgbClr val="F2F2F2">
                        <a:alpha val="49804"/>
                      </a:srgbClr>
                    </a:solidFill>
                  </a:tcPr>
                </a:tc>
                <a:extLst>
                  <a:ext uri="{0D108BD9-81ED-4DB2-BD59-A6C34878D82A}">
                    <a16:rowId xmlns:a16="http://schemas.microsoft.com/office/drawing/2014/main" val="10007"/>
                  </a:ext>
                </a:extLst>
              </a:tr>
              <a:tr h="33791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Verificare documente</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0.20% </a:t>
                      </a:r>
                    </a:p>
                    <a:p>
                      <a:pPr marL="0" marR="0" indent="0" algn="ctr" defTabSz="685800" rtl="0" eaLnBrk="1" fontAlgn="auto"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min. 50 USD/EUR</a:t>
                      </a:r>
                      <a:br>
                        <a:rPr lang="ro-RO" sz="1000" b="0" i="0" u="none" strike="noStrike" noProof="0" dirty="0" smtClean="0">
                          <a:solidFill>
                            <a:schemeClr val="accent3">
                              <a:lumMod val="75000"/>
                            </a:schemeClr>
                          </a:solidFill>
                          <a:latin typeface="Noto Sans Med" pitchFamily="34"/>
                          <a:ea typeface="Noto Sans Med" pitchFamily="34"/>
                          <a:cs typeface="Noto Sans Med" pitchFamily="34"/>
                        </a:rPr>
                      </a:b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max. 300 USD/EUR</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set de documente, din valoarea documentelor</a:t>
                      </a:r>
                    </a:p>
                  </a:txBody>
                  <a:tcPr marL="108000" marR="108000" marT="108000" marB="108000" anchor="ctr">
                    <a:solidFill>
                      <a:srgbClr val="F2F2F2">
                        <a:alpha val="50196"/>
                      </a:srgbClr>
                    </a:solidFill>
                  </a:tcPr>
                </a:tc>
                <a:extLst>
                  <a:ext uri="{0D108BD9-81ED-4DB2-BD59-A6C34878D82A}">
                    <a16:rowId xmlns:a16="http://schemas.microsoft.com/office/drawing/2014/main" val="10008"/>
                  </a:ext>
                </a:extLst>
              </a:tr>
              <a:tr h="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Plata</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idem transferuri</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plată</a:t>
                      </a:r>
                    </a:p>
                  </a:txBody>
                  <a:tcPr marL="108000" marR="108000" marT="108000" marB="108000" anchor="ctr">
                    <a:solidFill>
                      <a:srgbClr val="F2F2F2">
                        <a:alpha val="49804"/>
                      </a:srgbClr>
                    </a:solidFill>
                  </a:tcPr>
                </a:tc>
                <a:extLst>
                  <a:ext uri="{0D108BD9-81ED-4DB2-BD59-A6C34878D82A}">
                    <a16:rowId xmlns:a16="http://schemas.microsoft.com/office/drawing/2014/main" val="10009"/>
                  </a:ext>
                </a:extLst>
              </a:tr>
              <a:tr h="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Modificare/ Anulare </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50 USD/EUR</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operaţiune</a:t>
                      </a:r>
                    </a:p>
                  </a:txBody>
                  <a:tcPr marL="108000" marR="108000" marT="108000" marB="108000" anchor="ctr">
                    <a:solidFill>
                      <a:srgbClr val="F2F2F2">
                        <a:alpha val="50196"/>
                      </a:srgbClr>
                    </a:solidFill>
                  </a:tcPr>
                </a:tc>
                <a:extLst>
                  <a:ext uri="{0D108BD9-81ED-4DB2-BD59-A6C34878D82A}">
                    <a16:rowId xmlns:a16="http://schemas.microsoft.com/office/drawing/2014/main" val="10010"/>
                  </a:ext>
                </a:extLst>
              </a:tr>
              <a:tr h="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Speze discrepanţe</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50 USD/EUR</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set de documente</a:t>
                      </a:r>
                      <a:br>
                        <a:rPr lang="ro-RO" sz="1000" b="0" i="0" u="none" strike="noStrike" noProof="0" dirty="0" smtClean="0">
                          <a:solidFill>
                            <a:schemeClr val="accent3">
                              <a:lumMod val="75000"/>
                            </a:schemeClr>
                          </a:solidFill>
                          <a:latin typeface="Noto Sans Med" pitchFamily="34"/>
                          <a:ea typeface="Noto Sans Med" pitchFamily="34"/>
                          <a:cs typeface="Noto Sans Med" pitchFamily="34"/>
                        </a:rPr>
                      </a:b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se reţine din suma plăţii</a:t>
                      </a:r>
                    </a:p>
                  </a:txBody>
                  <a:tcPr marL="108000" marR="108000" marT="108000" marB="108000" anchor="ctr">
                    <a:solidFill>
                      <a:srgbClr val="F2F2F2">
                        <a:alpha val="50196"/>
                      </a:srgbClr>
                    </a:solidFill>
                  </a:tcPr>
                </a:tc>
                <a:extLst>
                  <a:ext uri="{0D108BD9-81ED-4DB2-BD59-A6C34878D82A}">
                    <a16:rowId xmlns:a16="http://schemas.microsoft.com/office/drawing/2014/main" val="10011"/>
                  </a:ext>
                </a:extLst>
              </a:tr>
              <a:tr h="288000">
                <a:tc gridSpan="3">
                  <a:txBody>
                    <a:bodyPr/>
                    <a:lstStyle/>
                    <a:p>
                      <a:pPr algn="ctr"/>
                      <a:r>
                        <a:rPr lang="ro-RO" sz="1200" noProof="0" dirty="0" smtClean="0">
                          <a:solidFill>
                            <a:srgbClr val="000000">
                              <a:alpha val="50000"/>
                            </a:srgbClr>
                          </a:solidFill>
                          <a:latin typeface="Noto Sans Med" pitchFamily="34"/>
                          <a:ea typeface="Noto Sans Med" pitchFamily="34"/>
                          <a:cs typeface="Noto Sans Med" pitchFamily="34"/>
                        </a:rPr>
                        <a:t>ACREDITIVE DE EXPORT / PRIMITE</a:t>
                      </a:r>
                      <a:endParaRPr lang="ro-RO" sz="1200" noProof="0" dirty="0">
                        <a:solidFill>
                          <a:srgbClr val="000000">
                            <a:alpha val="50000"/>
                          </a:srgbClr>
                        </a:solidFill>
                        <a:latin typeface="Noto Sans Med" pitchFamily="34"/>
                        <a:ea typeface="Noto Sans Med" pitchFamily="34"/>
                        <a:cs typeface="Noto Sans Med" pitchFamily="34"/>
                      </a:endParaRPr>
                    </a:p>
                  </a:txBody>
                  <a:tcPr marL="36000" marR="36000" marT="36000" marB="36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196"/>
                      </a:srgbClr>
                    </a:solidFill>
                  </a:tcPr>
                </a:tc>
                <a:tc h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h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3813334038"/>
                  </a:ext>
                </a:extLst>
              </a:tr>
              <a:tr h="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Avizare/ majorare</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fontAlgn="ctr"/>
                      <a:r>
                        <a:rPr lang="sv-SE" sz="1000" b="0" i="0" u="none" strike="noStrike" noProof="0" dirty="0" smtClean="0">
                          <a:solidFill>
                            <a:schemeClr val="accent3">
                              <a:lumMod val="75000"/>
                            </a:schemeClr>
                          </a:solidFill>
                          <a:latin typeface="Noto Sans Med" pitchFamily="34"/>
                          <a:ea typeface="Noto Sans Med" pitchFamily="34"/>
                          <a:cs typeface="Noto Sans Med" pitchFamily="34"/>
                        </a:rPr>
                        <a:t>0.2</a:t>
                      </a: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0</a:t>
                      </a:r>
                      <a:r>
                        <a:rPr lang="sv-SE" sz="1000" b="0" i="0" u="none" strike="noStrike" noProof="0" dirty="0" smtClean="0">
                          <a:solidFill>
                            <a:schemeClr val="accent3">
                              <a:lumMod val="75000"/>
                            </a:schemeClr>
                          </a:solidFill>
                          <a:latin typeface="Noto Sans Med" pitchFamily="34"/>
                          <a:ea typeface="Noto Sans Med" pitchFamily="34"/>
                          <a:cs typeface="Noto Sans Med" pitchFamily="34"/>
                        </a:rPr>
                        <a:t>% </a:t>
                      </a: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m</a:t>
                      </a:r>
                      <a:r>
                        <a:rPr lang="sv-SE" sz="1000" b="0" i="0" u="none" strike="noStrike" noProof="0" dirty="0" smtClean="0">
                          <a:solidFill>
                            <a:schemeClr val="accent3">
                              <a:lumMod val="75000"/>
                            </a:schemeClr>
                          </a:solidFill>
                          <a:latin typeface="Noto Sans Med" pitchFamily="34"/>
                          <a:ea typeface="Noto Sans Med" pitchFamily="34"/>
                          <a:cs typeface="Noto Sans Med" pitchFamily="34"/>
                        </a:rPr>
                        <a:t>in</a:t>
                      </a: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a:t>
                      </a:r>
                      <a:r>
                        <a:rPr lang="sv-SE" sz="1000" b="0" i="0" u="none" strike="noStrike" noProof="0" dirty="0" smtClean="0">
                          <a:solidFill>
                            <a:schemeClr val="accent3">
                              <a:lumMod val="75000"/>
                            </a:schemeClr>
                          </a:solidFill>
                          <a:latin typeface="Noto Sans Med" pitchFamily="34"/>
                          <a:ea typeface="Noto Sans Med" pitchFamily="34"/>
                          <a:cs typeface="Noto Sans Med" pitchFamily="34"/>
                        </a:rPr>
                        <a:t> 50 USD/EUR</a:t>
                      </a:r>
                    </a:p>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m</a:t>
                      </a:r>
                      <a:r>
                        <a:rPr lang="sv-SE" sz="1000" b="0" i="0" u="none" strike="noStrike" noProof="0" dirty="0" smtClean="0">
                          <a:solidFill>
                            <a:schemeClr val="accent3">
                              <a:lumMod val="75000"/>
                            </a:schemeClr>
                          </a:solidFill>
                          <a:latin typeface="Noto Sans Med" pitchFamily="34"/>
                          <a:ea typeface="Noto Sans Med" pitchFamily="34"/>
                          <a:cs typeface="Noto Sans Med" pitchFamily="34"/>
                        </a:rPr>
                        <a:t>ax</a:t>
                      </a: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a:t>
                      </a:r>
                      <a:r>
                        <a:rPr lang="sv-SE" sz="1000" b="0" i="0" u="none" strike="noStrike" noProof="0" dirty="0" smtClean="0">
                          <a:solidFill>
                            <a:schemeClr val="accent3">
                              <a:lumMod val="75000"/>
                            </a:schemeClr>
                          </a:solidFill>
                          <a:latin typeface="Noto Sans Med" pitchFamily="34"/>
                          <a:ea typeface="Noto Sans Med" pitchFamily="34"/>
                          <a:cs typeface="Noto Sans Med" pitchFamily="34"/>
                        </a:rPr>
                        <a:t> </a:t>
                      </a:r>
                      <a:r>
                        <a:rPr lang="ro-MD" sz="1000" b="0" i="0" u="none" strike="noStrike" noProof="0" dirty="0" smtClean="0">
                          <a:solidFill>
                            <a:schemeClr val="accent3">
                              <a:lumMod val="75000"/>
                            </a:schemeClr>
                          </a:solidFill>
                          <a:latin typeface="Noto Sans Med" pitchFamily="34"/>
                          <a:ea typeface="Noto Sans Med" pitchFamily="34"/>
                          <a:cs typeface="Noto Sans Med" pitchFamily="34"/>
                        </a:rPr>
                        <a:t>3</a:t>
                      </a:r>
                      <a:r>
                        <a:rPr lang="sv-SE" sz="1000" b="0" i="0" u="none" strike="noStrike" noProof="0" dirty="0" smtClean="0">
                          <a:solidFill>
                            <a:schemeClr val="accent3">
                              <a:lumMod val="75000"/>
                            </a:schemeClr>
                          </a:solidFill>
                          <a:latin typeface="Noto Sans Med" pitchFamily="34"/>
                          <a:ea typeface="Noto Sans Med" pitchFamily="34"/>
                          <a:cs typeface="Noto Sans Med" pitchFamily="34"/>
                        </a:rPr>
                        <a:t>00 USD/EUR</a:t>
                      </a: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vi-VN" sz="1000" b="0" i="0" u="none" strike="noStrike" noProof="0" dirty="0" smtClean="0">
                          <a:solidFill>
                            <a:schemeClr val="accent3">
                              <a:lumMod val="75000"/>
                            </a:schemeClr>
                          </a:solidFill>
                          <a:latin typeface="Noto Sans Med" pitchFamily="34"/>
                          <a:ea typeface="Noto Sans Med" pitchFamily="34"/>
                          <a:cs typeface="Noto Sans Med" pitchFamily="34"/>
                        </a:rPr>
                        <a:t>se aplică la valoarea acreditivului la avizare</a:t>
                      </a:r>
                    </a:p>
                    <a:p>
                      <a:pPr marL="0" marR="0" indent="0" algn="l" defTabSz="685800" rtl="0" eaLnBrk="1" fontAlgn="ctr" latinLnBrk="0" hangingPunct="1">
                        <a:lnSpc>
                          <a:spcPct val="100000"/>
                        </a:lnSpc>
                        <a:spcBef>
                          <a:spcPts val="0"/>
                        </a:spcBef>
                        <a:spcAft>
                          <a:spcPts val="0"/>
                        </a:spcAft>
                        <a:buClrTx/>
                        <a:buSzTx/>
                        <a:buFontTx/>
                        <a:buNone/>
                        <a:tabLst/>
                        <a:defRPr/>
                      </a:pPr>
                      <a:r>
                        <a:rPr lang="vi-VN" sz="1000" b="0" i="0" u="none" strike="noStrike" noProof="0" dirty="0" smtClean="0">
                          <a:solidFill>
                            <a:schemeClr val="accent3">
                              <a:lumMod val="75000"/>
                            </a:schemeClr>
                          </a:solidFill>
                          <a:latin typeface="Noto Sans Med" pitchFamily="34"/>
                          <a:ea typeface="Noto Sans Med" pitchFamily="34"/>
                          <a:cs typeface="Noto Sans Med" pitchFamily="34"/>
                        </a:rPr>
                        <a:t>se aplică la valoarea majorata a acreditivului la majorare</a:t>
                      </a: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3534428257"/>
                  </a:ext>
                </a:extLst>
              </a:tr>
              <a:tr h="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Verificare documente</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sv-SE" sz="1000" b="0" i="0" u="none" strike="noStrike" dirty="0" smtClean="0">
                          <a:solidFill>
                            <a:schemeClr val="accent3">
                              <a:lumMod val="75000"/>
                            </a:schemeClr>
                          </a:solidFill>
                          <a:latin typeface="Noto Sans Med" pitchFamily="34"/>
                          <a:ea typeface="Noto Sans Med" pitchFamily="34"/>
                          <a:cs typeface="Noto Sans Med" pitchFamily="34"/>
                        </a:rPr>
                        <a:t>0.2</a:t>
                      </a:r>
                      <a:r>
                        <a:rPr lang="ro-RO" sz="1000" b="0" i="0" u="none" strike="noStrike" dirty="0" smtClean="0">
                          <a:solidFill>
                            <a:schemeClr val="accent3">
                              <a:lumMod val="75000"/>
                            </a:schemeClr>
                          </a:solidFill>
                          <a:latin typeface="Noto Sans Med" pitchFamily="34"/>
                          <a:ea typeface="Noto Sans Med" pitchFamily="34"/>
                          <a:cs typeface="Noto Sans Med" pitchFamily="34"/>
                        </a:rPr>
                        <a:t>0</a:t>
                      </a:r>
                      <a:r>
                        <a:rPr lang="sv-SE" sz="1000" b="0" i="0" u="none" strike="noStrike" dirty="0" smtClean="0">
                          <a:solidFill>
                            <a:schemeClr val="accent3">
                              <a:lumMod val="75000"/>
                            </a:schemeClr>
                          </a:solidFill>
                          <a:latin typeface="Noto Sans Med" pitchFamily="34"/>
                          <a:ea typeface="Noto Sans Med" pitchFamily="34"/>
                          <a:cs typeface="Noto Sans Med" pitchFamily="34"/>
                        </a:rPr>
                        <a:t>% </a:t>
                      </a:r>
                      <a:endParaRPr lang="ro-RO" sz="1000" b="0" i="0" u="none" strike="noStrike" dirty="0" smtClean="0">
                        <a:solidFill>
                          <a:schemeClr val="accent3">
                            <a:lumMod val="75000"/>
                          </a:schemeClr>
                        </a:solidFill>
                        <a:latin typeface="Noto Sans Med" pitchFamily="34"/>
                        <a:ea typeface="Noto Sans Med" pitchFamily="34"/>
                        <a:cs typeface="Noto Sans Med" pitchFamily="34"/>
                      </a:endParaRPr>
                    </a:p>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dirty="0" smtClean="0">
                          <a:solidFill>
                            <a:schemeClr val="accent3">
                              <a:lumMod val="75000"/>
                            </a:schemeClr>
                          </a:solidFill>
                          <a:latin typeface="Noto Sans Med" pitchFamily="34"/>
                          <a:ea typeface="Noto Sans Med" pitchFamily="34"/>
                          <a:cs typeface="Noto Sans Med" pitchFamily="34"/>
                        </a:rPr>
                        <a:t>m</a:t>
                      </a:r>
                      <a:r>
                        <a:rPr lang="sv-SE" sz="1000" b="0" i="0" u="none" strike="noStrike" dirty="0" smtClean="0">
                          <a:solidFill>
                            <a:schemeClr val="accent3">
                              <a:lumMod val="75000"/>
                            </a:schemeClr>
                          </a:solidFill>
                          <a:latin typeface="Noto Sans Med" pitchFamily="34"/>
                          <a:ea typeface="Noto Sans Med" pitchFamily="34"/>
                          <a:cs typeface="Noto Sans Med" pitchFamily="34"/>
                        </a:rPr>
                        <a:t>in</a:t>
                      </a:r>
                      <a:r>
                        <a:rPr lang="ro-RO" sz="1000" b="0" i="0" u="none" strike="noStrike" dirty="0" smtClean="0">
                          <a:solidFill>
                            <a:schemeClr val="accent3">
                              <a:lumMod val="75000"/>
                            </a:schemeClr>
                          </a:solidFill>
                          <a:latin typeface="Noto Sans Med" pitchFamily="34"/>
                          <a:ea typeface="Noto Sans Med" pitchFamily="34"/>
                          <a:cs typeface="Noto Sans Med" pitchFamily="34"/>
                        </a:rPr>
                        <a:t>.</a:t>
                      </a:r>
                      <a:r>
                        <a:rPr lang="sv-SE" sz="1000" b="0" i="0" u="none" strike="noStrike" dirty="0" smtClean="0">
                          <a:solidFill>
                            <a:schemeClr val="accent3">
                              <a:lumMod val="75000"/>
                            </a:schemeClr>
                          </a:solidFill>
                          <a:latin typeface="Noto Sans Med" pitchFamily="34"/>
                          <a:ea typeface="Noto Sans Med" pitchFamily="34"/>
                          <a:cs typeface="Noto Sans Med" pitchFamily="34"/>
                        </a:rPr>
                        <a:t> 50 USD/EUR</a:t>
                      </a:r>
                      <a:br>
                        <a:rPr lang="sv-SE" sz="1000" b="0" i="0" u="none" strike="noStrike" dirty="0" smtClean="0">
                          <a:solidFill>
                            <a:schemeClr val="accent3">
                              <a:lumMod val="75000"/>
                            </a:schemeClr>
                          </a:solidFill>
                          <a:latin typeface="Noto Sans Med" pitchFamily="34"/>
                          <a:ea typeface="Noto Sans Med" pitchFamily="34"/>
                          <a:cs typeface="Noto Sans Med" pitchFamily="34"/>
                        </a:rPr>
                      </a:br>
                      <a:r>
                        <a:rPr lang="sv-SE" sz="1000" b="0" i="0" u="none" strike="noStrike" dirty="0" smtClean="0">
                          <a:solidFill>
                            <a:schemeClr val="accent3">
                              <a:lumMod val="75000"/>
                            </a:schemeClr>
                          </a:solidFill>
                          <a:latin typeface="Noto Sans Med" pitchFamily="34"/>
                          <a:ea typeface="Noto Sans Med" pitchFamily="34"/>
                          <a:cs typeface="Noto Sans Med" pitchFamily="34"/>
                        </a:rPr>
                        <a:t>max</a:t>
                      </a:r>
                      <a:r>
                        <a:rPr lang="ro-RO" sz="1000" b="0" i="0" u="none" strike="noStrike" dirty="0" smtClean="0">
                          <a:solidFill>
                            <a:schemeClr val="accent3">
                              <a:lumMod val="75000"/>
                            </a:schemeClr>
                          </a:solidFill>
                          <a:latin typeface="Noto Sans Med" pitchFamily="34"/>
                          <a:ea typeface="Noto Sans Med" pitchFamily="34"/>
                          <a:cs typeface="Noto Sans Med" pitchFamily="34"/>
                        </a:rPr>
                        <a:t>.</a:t>
                      </a:r>
                      <a:r>
                        <a:rPr lang="sv-SE" sz="1000" b="0" i="0" u="none" strike="noStrike" dirty="0" smtClean="0">
                          <a:solidFill>
                            <a:schemeClr val="accent3">
                              <a:lumMod val="75000"/>
                            </a:schemeClr>
                          </a:solidFill>
                          <a:latin typeface="Noto Sans Med" pitchFamily="34"/>
                          <a:ea typeface="Noto Sans Med" pitchFamily="34"/>
                          <a:cs typeface="Noto Sans Med" pitchFamily="34"/>
                        </a:rPr>
                        <a:t> 300 USD/EUR</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set de documente, din valoarea documentelor</a:t>
                      </a:r>
                    </a:p>
                  </a:txBody>
                  <a:tcPr marL="108000" marR="108000" marT="108000" marB="108000" anchor="ctr">
                    <a:solidFill>
                      <a:srgbClr val="F2F2F2">
                        <a:alpha val="50196"/>
                      </a:srgbClr>
                    </a:solidFill>
                  </a:tcPr>
                </a:tc>
                <a:extLst>
                  <a:ext uri="{0D108BD9-81ED-4DB2-BD59-A6C34878D82A}">
                    <a16:rowId xmlns:a16="http://schemas.microsoft.com/office/drawing/2014/main" val="3018989031"/>
                  </a:ext>
                </a:extLst>
              </a:tr>
              <a:tr h="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Manipulare/ remitere documente</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MD" sz="1000" b="0" i="0" u="none" strike="noStrike" dirty="0" smtClean="0">
                          <a:solidFill>
                            <a:schemeClr val="accent3">
                              <a:lumMod val="75000"/>
                            </a:schemeClr>
                          </a:solidFill>
                          <a:latin typeface="Noto Sans Med" pitchFamily="34"/>
                          <a:ea typeface="Noto Sans Med" pitchFamily="34"/>
                          <a:cs typeface="Noto Sans Med" pitchFamily="34"/>
                        </a:rPr>
                        <a:t>2</a:t>
                      </a:r>
                      <a:r>
                        <a:rPr lang="sv-SE" sz="1000" b="0" i="0" u="none" strike="noStrike" dirty="0" smtClean="0">
                          <a:solidFill>
                            <a:schemeClr val="accent3">
                              <a:lumMod val="75000"/>
                            </a:schemeClr>
                          </a:solidFill>
                          <a:latin typeface="Noto Sans Med" pitchFamily="34"/>
                          <a:ea typeface="Noto Sans Med" pitchFamily="34"/>
                          <a:cs typeface="Noto Sans Med" pitchFamily="34"/>
                        </a:rPr>
                        <a:t>0 USD/EUR</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set de documente</a:t>
                      </a:r>
                    </a:p>
                  </a:txBody>
                  <a:tcPr marL="108000" marR="108000" marT="108000" marB="108000" anchor="ctr">
                    <a:solidFill>
                      <a:srgbClr val="F2F2F2">
                        <a:alpha val="50196"/>
                      </a:srgbClr>
                    </a:solidFill>
                  </a:tcPr>
                </a:tc>
                <a:extLst>
                  <a:ext uri="{0D108BD9-81ED-4DB2-BD59-A6C34878D82A}">
                    <a16:rowId xmlns:a16="http://schemas.microsoft.com/office/drawing/2014/main" val="3039792272"/>
                  </a:ext>
                </a:extLst>
              </a:tr>
              <a:tr h="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Modificare/ Anulare </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chemeClr val="accent3">
                              <a:lumMod val="75000"/>
                            </a:schemeClr>
                          </a:solidFill>
                          <a:latin typeface="Noto Sans Med" pitchFamily="34"/>
                          <a:ea typeface="Noto Sans Med" pitchFamily="34"/>
                          <a:cs typeface="Noto Sans Med" pitchFamily="34"/>
                        </a:rPr>
                        <a:t>30 USD/EUR</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operaţiune</a:t>
                      </a:r>
                    </a:p>
                  </a:txBody>
                  <a:tcPr marL="108000" marR="108000" marT="108000" marB="108000" anchor="ctr">
                    <a:solidFill>
                      <a:srgbClr val="F2F2F2">
                        <a:alpha val="50196"/>
                      </a:srgbClr>
                    </a:solidFill>
                  </a:tcPr>
                </a:tc>
                <a:extLst>
                  <a:ext uri="{0D108BD9-81ED-4DB2-BD59-A6C34878D82A}">
                    <a16:rowId xmlns:a16="http://schemas.microsoft.com/office/drawing/2014/main" val="2139235976"/>
                  </a:ext>
                </a:extLst>
              </a:tr>
            </a:tbl>
          </a:graphicData>
        </a:graphic>
      </p:graphicFrame>
    </p:spTree>
    <p:extLst>
      <p:ext uri="{BB962C8B-B14F-4D97-AF65-F5344CB8AC3E}">
        <p14:creationId xmlns:p14="http://schemas.microsoft.com/office/powerpoint/2010/main" val="2415246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021114356"/>
              </p:ext>
            </p:extLst>
          </p:nvPr>
        </p:nvGraphicFramePr>
        <p:xfrm>
          <a:off x="218141" y="290342"/>
          <a:ext cx="6421719" cy="8443200"/>
        </p:xfrm>
        <a:graphic>
          <a:graphicData uri="http://schemas.openxmlformats.org/drawingml/2006/table">
            <a:tbl>
              <a:tblPr firstRow="1" bandRow="1">
                <a:tableStyleId>{5C22544A-7EE6-4342-B048-85BDC9FD1C3A}</a:tableStyleId>
              </a:tblPr>
              <a:tblGrid>
                <a:gridCol w="2588826">
                  <a:extLst>
                    <a:ext uri="{9D8B030D-6E8A-4147-A177-3AD203B41FA5}">
                      <a16:colId xmlns:a16="http://schemas.microsoft.com/office/drawing/2014/main" val="20003"/>
                    </a:ext>
                  </a:extLst>
                </a:gridCol>
                <a:gridCol w="1463108">
                  <a:extLst>
                    <a:ext uri="{9D8B030D-6E8A-4147-A177-3AD203B41FA5}">
                      <a16:colId xmlns:a16="http://schemas.microsoft.com/office/drawing/2014/main" val="20004"/>
                    </a:ext>
                  </a:extLst>
                </a:gridCol>
                <a:gridCol w="2369785">
                  <a:extLst>
                    <a:ext uri="{9D8B030D-6E8A-4147-A177-3AD203B41FA5}">
                      <a16:colId xmlns:a16="http://schemas.microsoft.com/office/drawing/2014/main" val="20005"/>
                    </a:ext>
                  </a:extLst>
                </a:gridCol>
              </a:tblGrid>
              <a:tr h="288000">
                <a:tc>
                  <a:txBody>
                    <a:bodyPr/>
                    <a:lstStyle/>
                    <a:p>
                      <a:pPr algn="ctr"/>
                      <a:r>
                        <a:rPr lang="ro-RO" sz="1000" b="0" noProof="0" dirty="0" smtClean="0">
                          <a:solidFill>
                            <a:schemeClr val="accent3">
                              <a:lumMod val="75000"/>
                            </a:schemeClr>
                          </a:solidFill>
                          <a:latin typeface="Noto Sans Med" pitchFamily="34"/>
                          <a:ea typeface="Noto Sans Med" pitchFamily="34"/>
                          <a:cs typeface="Noto Sans Med" pitchFamily="34"/>
                        </a:rPr>
                        <a:t>DENUMIREA OPERAŢIUNII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TARIF APLICAT</a:t>
                      </a: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MENŢIUNI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extLst>
                  <a:ext uri="{0D108BD9-81ED-4DB2-BD59-A6C34878D82A}">
                    <a16:rowId xmlns:a16="http://schemas.microsoft.com/office/drawing/2014/main" val="10000"/>
                  </a:ext>
                </a:extLst>
              </a:tr>
              <a:tr h="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Confirmare</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chemeClr val="accent3">
                              <a:lumMod val="75000"/>
                            </a:schemeClr>
                          </a:solidFill>
                          <a:latin typeface="Noto Sans Med" pitchFamily="34"/>
                          <a:ea typeface="Noto Sans Med" pitchFamily="34"/>
                          <a:cs typeface="Noto Sans Med" pitchFamily="34"/>
                        </a:rPr>
                        <a:t>0.15% </a:t>
                      </a:r>
                      <a:endParaRPr lang="ro-RO" sz="1000" b="0" i="0" u="none" strike="noStrike" dirty="0" smtClean="0">
                        <a:solidFill>
                          <a:schemeClr val="accent3">
                            <a:lumMod val="75000"/>
                          </a:schemeClr>
                        </a:solidFill>
                        <a:latin typeface="Noto Sans Med" pitchFamily="34"/>
                        <a:ea typeface="Noto Sans Med" pitchFamily="34"/>
                        <a:cs typeface="Noto Sans Med" pitchFamily="34"/>
                      </a:endParaRPr>
                    </a:p>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dirty="0" smtClean="0">
                          <a:solidFill>
                            <a:schemeClr val="accent3">
                              <a:lumMod val="75000"/>
                            </a:schemeClr>
                          </a:solidFill>
                          <a:latin typeface="Noto Sans Med" pitchFamily="34"/>
                          <a:ea typeface="Noto Sans Med" pitchFamily="34"/>
                          <a:cs typeface="Noto Sans Med" pitchFamily="34"/>
                        </a:rPr>
                        <a:t>m</a:t>
                      </a:r>
                      <a:r>
                        <a:rPr lang="en-US" sz="1000" b="0" i="0" u="none" strike="noStrike" dirty="0" smtClean="0">
                          <a:solidFill>
                            <a:schemeClr val="accent3">
                              <a:lumMod val="75000"/>
                            </a:schemeClr>
                          </a:solidFill>
                          <a:latin typeface="Noto Sans Med" pitchFamily="34"/>
                          <a:ea typeface="Noto Sans Med" pitchFamily="34"/>
                          <a:cs typeface="Noto Sans Med" pitchFamily="34"/>
                        </a:rPr>
                        <a:t>in</a:t>
                      </a:r>
                      <a:r>
                        <a:rPr lang="ro-RO" sz="1000" b="0" i="0" u="none" strike="noStrike" dirty="0" smtClean="0">
                          <a:solidFill>
                            <a:schemeClr val="accent3">
                              <a:lumMod val="75000"/>
                            </a:schemeClr>
                          </a:solidFill>
                          <a:latin typeface="Noto Sans Med" pitchFamily="34"/>
                          <a:ea typeface="Noto Sans Med" pitchFamily="34"/>
                          <a:cs typeface="Noto Sans Med" pitchFamily="34"/>
                        </a:rPr>
                        <a:t>.</a:t>
                      </a:r>
                      <a:r>
                        <a:rPr lang="en-US" sz="1000" b="0" i="0" u="none" strike="noStrike" dirty="0" smtClean="0">
                          <a:solidFill>
                            <a:schemeClr val="accent3">
                              <a:lumMod val="75000"/>
                            </a:schemeClr>
                          </a:solidFill>
                          <a:latin typeface="Noto Sans Med" pitchFamily="34"/>
                          <a:ea typeface="Noto Sans Med" pitchFamily="34"/>
                          <a:cs typeface="Noto Sans Med" pitchFamily="34"/>
                        </a:rPr>
                        <a:t> 50 USD/EUR</a:t>
                      </a: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alpha val="50196"/>
                      </a:srgbClr>
                    </a:solidFill>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vi-VN" sz="1000" b="0" i="0" u="none" strike="noStrike" noProof="0" dirty="0" smtClean="0">
                          <a:solidFill>
                            <a:schemeClr val="accent3">
                              <a:lumMod val="75000"/>
                            </a:schemeClr>
                          </a:solidFill>
                          <a:latin typeface="Noto Sans Med" pitchFamily="34"/>
                          <a:ea typeface="Noto Sans Med" pitchFamily="34"/>
                          <a:cs typeface="Noto Sans Med" pitchFamily="34"/>
                        </a:rPr>
                        <a:t>lunar sau fracţiune de lună</a:t>
                      </a:r>
                    </a:p>
                    <a:p>
                      <a:pPr marL="0" marR="0" indent="0" algn="l" defTabSz="685800" rtl="0" eaLnBrk="1" fontAlgn="ctr" latinLnBrk="0" hangingPunct="1">
                        <a:lnSpc>
                          <a:spcPct val="100000"/>
                        </a:lnSpc>
                        <a:spcBef>
                          <a:spcPts val="0"/>
                        </a:spcBef>
                        <a:spcAft>
                          <a:spcPts val="0"/>
                        </a:spcAft>
                        <a:buClrTx/>
                        <a:buSzTx/>
                        <a:buFontTx/>
                        <a:buNone/>
                        <a:tabLst/>
                        <a:defRPr/>
                      </a:pPr>
                      <a:r>
                        <a:rPr lang="vi-VN" sz="1000" b="0" i="0" u="none" strike="noStrike" noProof="0" dirty="0" smtClean="0">
                          <a:solidFill>
                            <a:schemeClr val="accent3">
                              <a:lumMod val="75000"/>
                            </a:schemeClr>
                          </a:solidFill>
                          <a:latin typeface="Noto Sans Med" pitchFamily="34"/>
                          <a:ea typeface="Noto Sans Med" pitchFamily="34"/>
                          <a:cs typeface="Noto Sans Med" pitchFamily="34"/>
                        </a:rPr>
                        <a:t>se încasează anticipat integral, lunar sau trimestrial conform acordului</a:t>
                      </a: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alpha val="50196"/>
                      </a:srgbClr>
                    </a:solidFill>
                  </a:tcPr>
                </a:tc>
                <a:extLst>
                  <a:ext uri="{0D108BD9-81ED-4DB2-BD59-A6C34878D82A}">
                    <a16:rowId xmlns:a16="http://schemas.microsoft.com/office/drawing/2014/main" val="10009"/>
                  </a:ext>
                </a:extLst>
              </a:tr>
              <a:tr h="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Cerere de rambursare</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chemeClr val="accent3">
                              <a:lumMod val="75000"/>
                            </a:schemeClr>
                          </a:solidFill>
                          <a:latin typeface="Noto Sans Med" pitchFamily="34"/>
                          <a:ea typeface="Noto Sans Med" pitchFamily="34"/>
                          <a:cs typeface="Noto Sans Med" pitchFamily="34"/>
                        </a:rPr>
                        <a:t>30 USD/EUR</a:t>
                      </a: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solidFill>
                      <a:srgbClr val="F2F2F2">
                        <a:alpha val="50196"/>
                      </a:srgbClr>
                    </a:solidFill>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operaţiune</a:t>
                      </a:r>
                    </a:p>
                  </a:txBody>
                  <a:tcPr marL="108000" marR="108000" marT="108000" marB="108000" anchor="ctr">
                    <a:lnT w="9525" cap="flat" cmpd="sng" algn="ctr">
                      <a:solidFill>
                        <a:schemeClr val="bg1"/>
                      </a:solidFill>
                      <a:prstDash val="solid"/>
                      <a:round/>
                      <a:headEnd type="none" w="med" len="med"/>
                      <a:tailEnd type="none" w="med" len="med"/>
                    </a:lnT>
                    <a:solidFill>
                      <a:srgbClr val="F2F2F2">
                        <a:alpha val="50196"/>
                      </a:srgbClr>
                    </a:solidFill>
                  </a:tcPr>
                </a:tc>
                <a:extLst>
                  <a:ext uri="{0D108BD9-81ED-4DB2-BD59-A6C34878D82A}">
                    <a16:rowId xmlns:a16="http://schemas.microsoft.com/office/drawing/2014/main" val="10006"/>
                  </a:ext>
                </a:extLst>
              </a:tr>
              <a:tr h="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Taxa de scont</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dirty="0" smtClean="0">
                          <a:solidFill>
                            <a:schemeClr val="accent3">
                              <a:lumMod val="75000"/>
                            </a:schemeClr>
                          </a:solidFill>
                          <a:latin typeface="Noto Sans Med" pitchFamily="34"/>
                          <a:ea typeface="Noto Sans Med" pitchFamily="34"/>
                          <a:cs typeface="Noto Sans Med" pitchFamily="34"/>
                        </a:rPr>
                        <a:t>negociabil</a:t>
                      </a:r>
                      <a:endParaRPr lang="en-US" sz="1000" b="0" i="0" u="none" strike="noStrike"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ro-MD" sz="1000" b="0" i="0" u="none" strike="noStrike" noProof="0" dirty="0" smtClean="0">
                          <a:solidFill>
                            <a:schemeClr val="accent3">
                              <a:lumMod val="75000"/>
                            </a:schemeClr>
                          </a:solidFill>
                          <a:latin typeface="Noto Sans Med" pitchFamily="34"/>
                          <a:ea typeface="Noto Sans Med" pitchFamily="34"/>
                          <a:cs typeface="Noto Sans Med" pitchFamily="34"/>
                        </a:rPr>
                        <a:t>se aplică la valoarea de achiziție </a:t>
                      </a:r>
                    </a:p>
                    <a:p>
                      <a:pPr marL="0" marR="0" indent="0" algn="l" defTabSz="685800" rtl="0" eaLnBrk="1" fontAlgn="ctr" latinLnBrk="0" hangingPunct="1">
                        <a:lnSpc>
                          <a:spcPct val="100000"/>
                        </a:lnSpc>
                        <a:spcBef>
                          <a:spcPts val="0"/>
                        </a:spcBef>
                        <a:spcAft>
                          <a:spcPts val="0"/>
                        </a:spcAft>
                        <a:buClrTx/>
                        <a:buSzTx/>
                        <a:buFontTx/>
                        <a:buNone/>
                        <a:tabLst/>
                        <a:defRPr/>
                      </a:pPr>
                      <a:r>
                        <a:rPr lang="ro-MD" sz="1000" b="0" i="0" u="none" strike="noStrike" noProof="0" dirty="0" smtClean="0">
                          <a:solidFill>
                            <a:schemeClr val="accent3">
                              <a:lumMod val="75000"/>
                            </a:schemeClr>
                          </a:solidFill>
                          <a:latin typeface="Noto Sans Med" pitchFamily="34"/>
                          <a:ea typeface="Noto Sans Med" pitchFamily="34"/>
                          <a:cs typeface="Noto Sans Med" pitchFamily="34"/>
                        </a:rPr>
                        <a:t>se încasează anticipat aferent perioadei de achiziție</a:t>
                      </a:r>
                    </a:p>
                  </a:txBody>
                  <a:tcPr marL="108000" marR="108000" marT="108000" marB="108000" anchor="ctr">
                    <a:solidFill>
                      <a:srgbClr val="F2F2F2">
                        <a:alpha val="50196"/>
                      </a:srgbClr>
                    </a:solidFill>
                  </a:tcPr>
                </a:tc>
                <a:extLst>
                  <a:ext uri="{0D108BD9-81ED-4DB2-BD59-A6C34878D82A}">
                    <a16:rowId xmlns:a16="http://schemas.microsoft.com/office/drawing/2014/main" val="10002"/>
                  </a:ext>
                </a:extLst>
              </a:tr>
              <a:tr h="356518">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pt-BR" sz="1000" noProof="0" dirty="0" smtClean="0">
                          <a:solidFill>
                            <a:schemeClr val="accent3">
                              <a:lumMod val="75000"/>
                            </a:schemeClr>
                          </a:solidFill>
                          <a:latin typeface="Noto Sans Med" pitchFamily="34"/>
                          <a:ea typeface="Noto Sans Med" pitchFamily="34"/>
                          <a:cs typeface="Noto Sans Med" pitchFamily="34"/>
                        </a:rPr>
                        <a:t>Transferarea acreditivului în favoarea altui beneficiar</a:t>
                      </a:r>
                      <a:endParaRPr lang="ro-RO" sz="1000"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sv-SE" sz="1000" b="0" i="0" u="none" strike="noStrike" dirty="0" smtClean="0">
                          <a:solidFill>
                            <a:schemeClr val="accent3">
                              <a:lumMod val="75000"/>
                            </a:schemeClr>
                          </a:solidFill>
                          <a:latin typeface="Noto Sans Med" pitchFamily="34"/>
                          <a:ea typeface="Noto Sans Med" pitchFamily="34"/>
                          <a:cs typeface="Noto Sans Med" pitchFamily="34"/>
                        </a:rPr>
                        <a:t>0.3</a:t>
                      </a:r>
                      <a:r>
                        <a:rPr lang="ro-RO" sz="1000" b="0" i="0" u="none" strike="noStrike" dirty="0" smtClean="0">
                          <a:solidFill>
                            <a:schemeClr val="accent3">
                              <a:lumMod val="75000"/>
                            </a:schemeClr>
                          </a:solidFill>
                          <a:latin typeface="Noto Sans Med" pitchFamily="34"/>
                          <a:ea typeface="Noto Sans Med" pitchFamily="34"/>
                          <a:cs typeface="Noto Sans Med" pitchFamily="34"/>
                        </a:rPr>
                        <a:t>0</a:t>
                      </a:r>
                      <a:r>
                        <a:rPr lang="sv-SE" sz="1000" b="0" i="0" u="none" strike="noStrike" dirty="0" smtClean="0">
                          <a:solidFill>
                            <a:schemeClr val="accent3">
                              <a:lumMod val="75000"/>
                            </a:schemeClr>
                          </a:solidFill>
                          <a:latin typeface="Noto Sans Med" pitchFamily="34"/>
                          <a:ea typeface="Noto Sans Med" pitchFamily="34"/>
                          <a:cs typeface="Noto Sans Med" pitchFamily="34"/>
                        </a:rPr>
                        <a:t>% </a:t>
                      </a:r>
                      <a:endParaRPr lang="ro-RO" sz="1000" b="0" i="0" u="none" strike="noStrike" dirty="0" smtClean="0">
                        <a:solidFill>
                          <a:schemeClr val="accent3">
                            <a:lumMod val="75000"/>
                          </a:schemeClr>
                        </a:solidFill>
                        <a:latin typeface="Noto Sans Med" pitchFamily="34"/>
                        <a:ea typeface="Noto Sans Med" pitchFamily="34"/>
                        <a:cs typeface="Noto Sans Med" pitchFamily="34"/>
                      </a:endParaRPr>
                    </a:p>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dirty="0" smtClean="0">
                          <a:solidFill>
                            <a:schemeClr val="accent3">
                              <a:lumMod val="75000"/>
                            </a:schemeClr>
                          </a:solidFill>
                          <a:latin typeface="Noto Sans Med" pitchFamily="34"/>
                          <a:ea typeface="Noto Sans Med" pitchFamily="34"/>
                          <a:cs typeface="Noto Sans Med" pitchFamily="34"/>
                        </a:rPr>
                        <a:t>m</a:t>
                      </a:r>
                      <a:r>
                        <a:rPr lang="sv-SE" sz="1000" b="0" i="0" u="none" strike="noStrike" dirty="0" smtClean="0">
                          <a:solidFill>
                            <a:schemeClr val="accent3">
                              <a:lumMod val="75000"/>
                            </a:schemeClr>
                          </a:solidFill>
                          <a:latin typeface="Noto Sans Med" pitchFamily="34"/>
                          <a:ea typeface="Noto Sans Med" pitchFamily="34"/>
                          <a:cs typeface="Noto Sans Med" pitchFamily="34"/>
                        </a:rPr>
                        <a:t>in</a:t>
                      </a:r>
                      <a:r>
                        <a:rPr lang="ro-RO" sz="1000" b="0" i="0" u="none" strike="noStrike" dirty="0" smtClean="0">
                          <a:solidFill>
                            <a:schemeClr val="accent3">
                              <a:lumMod val="75000"/>
                            </a:schemeClr>
                          </a:solidFill>
                          <a:latin typeface="Noto Sans Med" pitchFamily="34"/>
                          <a:ea typeface="Noto Sans Med" pitchFamily="34"/>
                          <a:cs typeface="Noto Sans Med" pitchFamily="34"/>
                        </a:rPr>
                        <a:t>.</a:t>
                      </a:r>
                      <a:r>
                        <a:rPr lang="sv-SE" sz="1000" b="0" i="0" u="none" strike="noStrike" dirty="0" smtClean="0">
                          <a:solidFill>
                            <a:schemeClr val="accent3">
                              <a:lumMod val="75000"/>
                            </a:schemeClr>
                          </a:solidFill>
                          <a:latin typeface="Noto Sans Med" pitchFamily="34"/>
                          <a:ea typeface="Noto Sans Med" pitchFamily="34"/>
                          <a:cs typeface="Noto Sans Med" pitchFamily="34"/>
                        </a:rPr>
                        <a:t> 50 USD/EUR</a:t>
                      </a:r>
                      <a:br>
                        <a:rPr lang="sv-SE" sz="1000" b="0" i="0" u="none" strike="noStrike" dirty="0" smtClean="0">
                          <a:solidFill>
                            <a:schemeClr val="accent3">
                              <a:lumMod val="75000"/>
                            </a:schemeClr>
                          </a:solidFill>
                          <a:latin typeface="Noto Sans Med" pitchFamily="34"/>
                          <a:ea typeface="Noto Sans Med" pitchFamily="34"/>
                          <a:cs typeface="Noto Sans Med" pitchFamily="34"/>
                        </a:rPr>
                      </a:br>
                      <a:r>
                        <a:rPr lang="sv-SE" sz="1000" b="0" i="0" u="none" strike="noStrike" dirty="0" smtClean="0">
                          <a:solidFill>
                            <a:schemeClr val="accent3">
                              <a:lumMod val="75000"/>
                            </a:schemeClr>
                          </a:solidFill>
                          <a:latin typeface="Noto Sans Med" pitchFamily="34"/>
                          <a:ea typeface="Noto Sans Med" pitchFamily="34"/>
                          <a:cs typeface="Noto Sans Med" pitchFamily="34"/>
                        </a:rPr>
                        <a:t>max</a:t>
                      </a:r>
                      <a:r>
                        <a:rPr lang="ro-RO" sz="1000" b="0" i="0" u="none" strike="noStrike" dirty="0" smtClean="0">
                          <a:solidFill>
                            <a:schemeClr val="accent3">
                              <a:lumMod val="75000"/>
                            </a:schemeClr>
                          </a:solidFill>
                          <a:latin typeface="Noto Sans Med" pitchFamily="34"/>
                          <a:ea typeface="Noto Sans Med" pitchFamily="34"/>
                          <a:cs typeface="Noto Sans Med" pitchFamily="34"/>
                        </a:rPr>
                        <a:t>.</a:t>
                      </a:r>
                      <a:r>
                        <a:rPr lang="sv-SE" sz="1000" b="0" i="0" u="none" strike="noStrike" dirty="0" smtClean="0">
                          <a:solidFill>
                            <a:schemeClr val="accent3">
                              <a:lumMod val="75000"/>
                            </a:schemeClr>
                          </a:solidFill>
                          <a:latin typeface="Noto Sans Med" pitchFamily="34"/>
                          <a:ea typeface="Noto Sans Med" pitchFamily="34"/>
                          <a:cs typeface="Noto Sans Med" pitchFamily="34"/>
                        </a:rPr>
                        <a:t> 500 USD/EUR</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operaţiune, din valoarea acreditivului transferat</a:t>
                      </a:r>
                    </a:p>
                  </a:txBody>
                  <a:tcPr marL="108000" marR="108000" marT="108000" marB="108000" anchor="ctr">
                    <a:solidFill>
                      <a:srgbClr val="F2F2F2">
                        <a:alpha val="50196"/>
                      </a:srgbClr>
                    </a:solidFill>
                  </a:tcPr>
                </a:tc>
                <a:extLst>
                  <a:ext uri="{0D108BD9-81ED-4DB2-BD59-A6C34878D82A}">
                    <a16:rowId xmlns:a16="http://schemas.microsoft.com/office/drawing/2014/main" val="10008"/>
                  </a:ext>
                </a:extLst>
              </a:tr>
              <a:tr h="356518">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vi-VN" sz="1000" noProof="0" dirty="0" smtClean="0">
                          <a:solidFill>
                            <a:schemeClr val="accent3">
                              <a:lumMod val="75000"/>
                            </a:schemeClr>
                          </a:solidFill>
                          <a:latin typeface="Noto Sans Med" pitchFamily="34"/>
                          <a:ea typeface="Noto Sans Med" pitchFamily="34"/>
                          <a:cs typeface="Noto Sans Med" pitchFamily="34"/>
                        </a:rPr>
                        <a:t>Remiterea acreditivului sau amendamentului primit către altă bancă</a:t>
                      </a:r>
                      <a:endParaRPr lang="ro-RO" sz="1000"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sv-SE" sz="1000" b="0" i="0" u="none" strike="noStrike" dirty="0" smtClean="0">
                          <a:solidFill>
                            <a:schemeClr val="accent3">
                              <a:lumMod val="75000"/>
                            </a:schemeClr>
                          </a:solidFill>
                          <a:latin typeface="Noto Sans Med" pitchFamily="34"/>
                          <a:ea typeface="Noto Sans Med" pitchFamily="34"/>
                          <a:cs typeface="Noto Sans Med" pitchFamily="34"/>
                        </a:rPr>
                        <a:t>50 USD/EUR</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operaţiune</a:t>
                      </a:r>
                    </a:p>
                  </a:txBody>
                  <a:tcPr marL="108000" marR="108000" marT="108000" marB="108000" anchor="ctr">
                    <a:solidFill>
                      <a:srgbClr val="F2F2F2">
                        <a:alpha val="50196"/>
                      </a:srgbClr>
                    </a:solidFill>
                  </a:tcPr>
                </a:tc>
                <a:extLst>
                  <a:ext uri="{0D108BD9-81ED-4DB2-BD59-A6C34878D82A}">
                    <a16:rowId xmlns:a16="http://schemas.microsoft.com/office/drawing/2014/main" val="10004"/>
                  </a:ext>
                </a:extLst>
              </a:tr>
              <a:tr h="288000">
                <a:tc gridSpan="3">
                  <a:txBody>
                    <a:bodyPr/>
                    <a:lstStyle/>
                    <a:p>
                      <a:pPr algn="ctr"/>
                      <a:r>
                        <a:rPr lang="ro-RO" sz="1200" noProof="0" dirty="0" smtClean="0">
                          <a:solidFill>
                            <a:srgbClr val="000000">
                              <a:alpha val="50000"/>
                            </a:srgbClr>
                          </a:solidFill>
                          <a:latin typeface="Noto Sans Med" pitchFamily="34"/>
                          <a:ea typeface="Noto Sans Med" pitchFamily="34"/>
                          <a:cs typeface="Noto Sans Med" pitchFamily="34"/>
                        </a:rPr>
                        <a:t>INCASSO DE IMPORT / PRIMITE</a:t>
                      </a:r>
                      <a:endParaRPr lang="ro-RO" sz="1200" noProof="0" dirty="0">
                        <a:solidFill>
                          <a:srgbClr val="000000">
                            <a:alpha val="50000"/>
                          </a:srgbClr>
                        </a:solidFill>
                        <a:latin typeface="Noto Sans Med" pitchFamily="34"/>
                        <a:ea typeface="Noto Sans Med" pitchFamily="34"/>
                        <a:cs typeface="Noto Sans Med" pitchFamily="34"/>
                      </a:endParaRPr>
                    </a:p>
                  </a:txBody>
                  <a:tcPr marL="36000" marR="36000" marT="36000" marB="36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000"/>
                      </a:srgbClr>
                    </a:solidFill>
                  </a:tcPr>
                </a:tc>
                <a:tc h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chemeClr val="bg1">
                        <a:lumMod val="95000"/>
                      </a:schemeClr>
                    </a:solidFill>
                  </a:tcPr>
                </a:tc>
                <a:tc h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95000"/>
                      </a:schemeClr>
                    </a:solidFill>
                  </a:tcPr>
                </a:tc>
                <a:extLst>
                  <a:ext uri="{0D108BD9-81ED-4DB2-BD59-A6C34878D82A}">
                    <a16:rowId xmlns:a16="http://schemas.microsoft.com/office/drawing/2014/main" val="10010"/>
                  </a:ext>
                </a:extLst>
              </a:tr>
              <a:tr h="0">
                <a:tc>
                  <a:txBody>
                    <a:bodyPr/>
                    <a:lstStyle/>
                    <a:p>
                      <a:pPr algn="just"/>
                      <a:r>
                        <a:rPr lang="ro-RO" sz="1000" noProof="0" dirty="0" smtClean="0">
                          <a:solidFill>
                            <a:schemeClr val="accent3">
                              <a:lumMod val="75000"/>
                            </a:schemeClr>
                          </a:solidFill>
                          <a:latin typeface="Noto Sans Med" pitchFamily="34"/>
                          <a:ea typeface="Noto Sans Med" pitchFamily="34"/>
                          <a:cs typeface="Noto Sans Med" pitchFamily="34"/>
                        </a:rPr>
                        <a:t>Avizare incasso</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3</a:t>
                      </a:r>
                      <a:r>
                        <a:rPr lang="sv-SE" sz="1000" b="0" i="0" u="none" strike="noStrike" noProof="0" dirty="0" smtClean="0">
                          <a:solidFill>
                            <a:schemeClr val="accent3">
                              <a:lumMod val="75000"/>
                            </a:schemeClr>
                          </a:solidFill>
                          <a:latin typeface="Noto Sans Med" pitchFamily="34"/>
                          <a:ea typeface="Noto Sans Med" pitchFamily="34"/>
                          <a:cs typeface="Noto Sans Med" pitchFamily="34"/>
                        </a:rPr>
                        <a:t>0 USD/EUR</a:t>
                      </a: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a:t>
                      </a:r>
                      <a:r>
                        <a:rPr lang="ro-RO" sz="1000" b="0" i="0" u="none" strike="noStrike" baseline="0" noProof="0" dirty="0" smtClean="0">
                          <a:solidFill>
                            <a:schemeClr val="accent3">
                              <a:lumMod val="75000"/>
                            </a:schemeClr>
                          </a:solidFill>
                          <a:latin typeface="Noto Sans Med" pitchFamily="34"/>
                          <a:ea typeface="Noto Sans Med" pitchFamily="34"/>
                          <a:cs typeface="Noto Sans Med" pitchFamily="34"/>
                        </a:rPr>
                        <a:t> operaţiune</a:t>
                      </a:r>
                      <a:endParaRPr lang="vi-VN" sz="1000" b="0" i="0" u="none" strike="noStrike" noProof="0" dirty="0" smtClean="0">
                        <a:solidFill>
                          <a:schemeClr val="accent3">
                            <a:lumMod val="75000"/>
                          </a:schemeClr>
                        </a:solidFill>
                        <a:latin typeface="Noto Sans" pitchFamily="34"/>
                        <a:ea typeface="Noto Sans Med" pitchFamily="34"/>
                        <a:cs typeface="Noto Sans Med" pitchFamily="34"/>
                      </a:endParaRPr>
                    </a:p>
                  </a:txBody>
                  <a:tcPr marL="108000" marR="108000" marT="108000" marB="108000" anchor="ctr">
                    <a:solidFill>
                      <a:srgbClr val="F2F2F2">
                        <a:alpha val="49804"/>
                      </a:srgbClr>
                    </a:solidFill>
                  </a:tcPr>
                </a:tc>
                <a:extLst>
                  <a:ext uri="{0D108BD9-81ED-4DB2-BD59-A6C34878D82A}">
                    <a16:rowId xmlns:a16="http://schemas.microsoft.com/office/drawing/2014/main" val="10011"/>
                  </a:ext>
                </a:extLst>
              </a:tr>
              <a:tr h="0">
                <a:tc>
                  <a:txBody>
                    <a:bodyPr/>
                    <a:lstStyle/>
                    <a:p>
                      <a:pPr marL="0" marR="0" indent="0" algn="just" defTabSz="685800"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Plată</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idem transferuri</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plată</a:t>
                      </a:r>
                    </a:p>
                  </a:txBody>
                  <a:tcPr marL="108000" marR="108000" marT="108000" marB="108000" anchor="ctr">
                    <a:solidFill>
                      <a:srgbClr val="F2F2F2">
                        <a:alpha val="49804"/>
                      </a:srgbClr>
                    </a:solidFill>
                  </a:tcPr>
                </a:tc>
                <a:extLst>
                  <a:ext uri="{0D108BD9-81ED-4DB2-BD59-A6C34878D82A}">
                    <a16:rowId xmlns:a16="http://schemas.microsoft.com/office/drawing/2014/main" val="10012"/>
                  </a:ext>
                </a:extLst>
              </a:tr>
              <a:tr h="0">
                <a:tc>
                  <a:txBody>
                    <a:bodyPr/>
                    <a:lstStyle/>
                    <a:p>
                      <a:pPr marL="0" marR="0" indent="0" algn="just" defTabSz="685800"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Eliberări de documente</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15 USD/EUR</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set de documente</a:t>
                      </a:r>
                    </a:p>
                  </a:txBody>
                  <a:tcPr marL="108000" marR="108000" marT="108000" marB="108000" anchor="ctr">
                    <a:solidFill>
                      <a:srgbClr val="F2F2F2">
                        <a:alpha val="50196"/>
                      </a:srgbClr>
                    </a:solidFill>
                  </a:tcPr>
                </a:tc>
                <a:extLst>
                  <a:ext uri="{0D108BD9-81ED-4DB2-BD59-A6C34878D82A}">
                    <a16:rowId xmlns:a16="http://schemas.microsoft.com/office/drawing/2014/main" val="10013"/>
                  </a:ext>
                </a:extLst>
              </a:tr>
              <a:tr h="0">
                <a:tc>
                  <a:txBody>
                    <a:bodyPr/>
                    <a:lstStyle/>
                    <a:p>
                      <a:pPr algn="just"/>
                      <a:r>
                        <a:rPr lang="ro-RO" sz="1000" noProof="0" dirty="0" smtClean="0">
                          <a:solidFill>
                            <a:schemeClr val="accent3">
                              <a:lumMod val="75000"/>
                            </a:schemeClr>
                          </a:solidFill>
                          <a:latin typeface="Noto Sans Med" pitchFamily="34"/>
                          <a:ea typeface="Noto Sans Med" pitchFamily="34"/>
                          <a:cs typeface="Noto Sans Med" pitchFamily="34"/>
                        </a:rPr>
                        <a:t>Modificare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30 USD/EUR</a:t>
                      </a:r>
                      <a:endParaRPr lang="ro-RO" sz="1000" b="0" i="0" u="none" strike="noStrike"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operaţiune</a:t>
                      </a:r>
                    </a:p>
                  </a:txBody>
                  <a:tcPr marL="108000" marR="108000" marT="108000" marB="108000" anchor="ctr">
                    <a:solidFill>
                      <a:srgbClr val="F2F2F2">
                        <a:alpha val="50196"/>
                      </a:srgbClr>
                    </a:solidFill>
                  </a:tcPr>
                </a:tc>
                <a:extLst>
                  <a:ext uri="{0D108BD9-81ED-4DB2-BD59-A6C34878D82A}">
                    <a16:rowId xmlns:a16="http://schemas.microsoft.com/office/drawing/2014/main" val="10014"/>
                  </a:ext>
                </a:extLst>
              </a:tr>
              <a:tr h="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Returnarea documentelor neplătite</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30 USD/EUR</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set de documente</a:t>
                      </a:r>
                    </a:p>
                  </a:txBody>
                  <a:tcPr marL="108000" marR="108000" marT="108000" marB="108000" anchor="ctr">
                    <a:solidFill>
                      <a:srgbClr val="F2F2F2">
                        <a:alpha val="50196"/>
                      </a:srgbClr>
                    </a:solidFill>
                  </a:tcPr>
                </a:tc>
                <a:extLst>
                  <a:ext uri="{0D108BD9-81ED-4DB2-BD59-A6C34878D82A}">
                    <a16:rowId xmlns:a16="http://schemas.microsoft.com/office/drawing/2014/main" val="10015"/>
                  </a:ext>
                </a:extLst>
              </a:tr>
              <a:tr h="288000">
                <a:tc gridSpan="3">
                  <a:txBody>
                    <a:bodyPr/>
                    <a:lstStyle/>
                    <a:p>
                      <a:pPr algn="ctr"/>
                      <a:r>
                        <a:rPr lang="ro-RO" sz="1200" noProof="0" dirty="0" smtClean="0">
                          <a:solidFill>
                            <a:srgbClr val="000000">
                              <a:alpha val="50000"/>
                            </a:srgbClr>
                          </a:solidFill>
                          <a:latin typeface="Noto Sans Med" pitchFamily="34"/>
                          <a:ea typeface="Noto Sans Med" pitchFamily="34"/>
                          <a:cs typeface="Noto Sans Med" pitchFamily="34"/>
                        </a:rPr>
                        <a:t>INCASSO DE EXPORT / REMISE</a:t>
                      </a:r>
                      <a:endParaRPr lang="ro-RO" sz="1200" noProof="0" dirty="0">
                        <a:solidFill>
                          <a:srgbClr val="000000">
                            <a:alpha val="50000"/>
                          </a:srgbClr>
                        </a:solidFill>
                        <a:latin typeface="Noto Sans Med" pitchFamily="34"/>
                        <a:ea typeface="Noto Sans Med" pitchFamily="34"/>
                        <a:cs typeface="Noto Sans Med" pitchFamily="34"/>
                      </a:endParaRPr>
                    </a:p>
                  </a:txBody>
                  <a:tcPr marL="36000" marR="36000" marT="36000" marB="36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000"/>
                      </a:srgbClr>
                    </a:solidFill>
                  </a:tcPr>
                </a:tc>
                <a:tc h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chemeClr val="bg1">
                        <a:lumMod val="95000"/>
                      </a:schemeClr>
                    </a:solidFill>
                  </a:tcPr>
                </a:tc>
                <a:tc h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95000"/>
                      </a:schemeClr>
                    </a:solidFill>
                  </a:tcPr>
                </a:tc>
                <a:extLst>
                  <a:ext uri="{0D108BD9-81ED-4DB2-BD59-A6C34878D82A}">
                    <a16:rowId xmlns:a16="http://schemas.microsoft.com/office/drawing/2014/main" val="10016"/>
                  </a:ext>
                </a:extLst>
              </a:tr>
              <a:tr h="31415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it-IT" sz="1000" noProof="0" dirty="0" smtClean="0">
                          <a:solidFill>
                            <a:schemeClr val="accent3">
                              <a:lumMod val="75000"/>
                            </a:schemeClr>
                          </a:solidFill>
                          <a:latin typeface="Noto Sans Med" pitchFamily="34"/>
                          <a:ea typeface="Noto Sans Med" pitchFamily="34"/>
                          <a:cs typeface="Noto Sans Med" pitchFamily="34"/>
                        </a:rPr>
                        <a:t>Remiterea documentelor la încasare incasso </a:t>
                      </a:r>
                      <a:endParaRPr lang="ro-RO" sz="1000"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ctr" fontAlgn="ctr"/>
                      <a:r>
                        <a:rPr lang="sv-SE" sz="1000" b="0" i="0" u="none" strike="noStrike" noProof="0" dirty="0" smtClean="0">
                          <a:solidFill>
                            <a:schemeClr val="accent3">
                              <a:lumMod val="75000"/>
                            </a:schemeClr>
                          </a:solidFill>
                          <a:latin typeface="Noto Sans Med" pitchFamily="34"/>
                          <a:ea typeface="Noto Sans Med" pitchFamily="34"/>
                          <a:cs typeface="Noto Sans Med" pitchFamily="34"/>
                        </a:rPr>
                        <a:t>0.20% </a:t>
                      </a: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mi</a:t>
                      </a:r>
                      <a:r>
                        <a:rPr lang="sv-SE" sz="1000" b="0" i="0" u="none" strike="noStrike" noProof="0" dirty="0" smtClean="0">
                          <a:solidFill>
                            <a:schemeClr val="accent3">
                              <a:lumMod val="75000"/>
                            </a:schemeClr>
                          </a:solidFill>
                          <a:latin typeface="Noto Sans Med" pitchFamily="34"/>
                          <a:ea typeface="Noto Sans Med" pitchFamily="34"/>
                          <a:cs typeface="Noto Sans Med" pitchFamily="34"/>
                        </a:rPr>
                        <a:t>n</a:t>
                      </a: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a:t>
                      </a:r>
                      <a:r>
                        <a:rPr lang="sv-SE" sz="1000" b="0" i="0" u="none" strike="noStrike" noProof="0" dirty="0" smtClean="0">
                          <a:solidFill>
                            <a:schemeClr val="accent3">
                              <a:lumMod val="75000"/>
                            </a:schemeClr>
                          </a:solidFill>
                          <a:latin typeface="Noto Sans Med" pitchFamily="34"/>
                          <a:ea typeface="Noto Sans Med" pitchFamily="34"/>
                          <a:cs typeface="Noto Sans Med" pitchFamily="34"/>
                        </a:rPr>
                        <a:t> 30 USD/EUR</a:t>
                      </a:r>
                    </a:p>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m</a:t>
                      </a:r>
                      <a:r>
                        <a:rPr lang="sv-SE" sz="1000" b="0" i="0" u="none" strike="noStrike" noProof="0" dirty="0" smtClean="0">
                          <a:solidFill>
                            <a:schemeClr val="accent3">
                              <a:lumMod val="75000"/>
                            </a:schemeClr>
                          </a:solidFill>
                          <a:latin typeface="Noto Sans Med" pitchFamily="34"/>
                          <a:ea typeface="Noto Sans Med" pitchFamily="34"/>
                          <a:cs typeface="Noto Sans Med" pitchFamily="34"/>
                        </a:rPr>
                        <a:t>ax</a:t>
                      </a: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a:t>
                      </a:r>
                      <a:r>
                        <a:rPr lang="sv-SE" sz="1000" b="0" i="0" u="none" strike="noStrike" noProof="0" dirty="0" smtClean="0">
                          <a:solidFill>
                            <a:schemeClr val="accent3">
                              <a:lumMod val="75000"/>
                            </a:schemeClr>
                          </a:solidFill>
                          <a:latin typeface="Noto Sans Med" pitchFamily="34"/>
                          <a:ea typeface="Noto Sans Med" pitchFamily="34"/>
                          <a:cs typeface="Noto Sans Med" pitchFamily="34"/>
                        </a:rPr>
                        <a:t> 200 USD/EUR</a:t>
                      </a: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a:txBody>
                    <a:bodyPr/>
                    <a:lstStyle/>
                    <a:p>
                      <a:pPr algn="l" fontAlgn="ctr"/>
                      <a:r>
                        <a:rPr lang="vi-VN" sz="1000" b="0" i="0" u="none" strike="noStrike" noProof="0" dirty="0" smtClean="0">
                          <a:solidFill>
                            <a:schemeClr val="accent3">
                              <a:lumMod val="75000"/>
                            </a:schemeClr>
                          </a:solidFill>
                          <a:latin typeface="Noto Sans Med" pitchFamily="34"/>
                          <a:ea typeface="Noto Sans Med" pitchFamily="34"/>
                          <a:cs typeface="Noto Sans Med" pitchFamily="34"/>
                        </a:rPr>
                        <a:t>se aplică la valoarea documentelor remise</a:t>
                      </a:r>
                    </a:p>
                    <a:p>
                      <a:pPr algn="l" fontAlgn="ctr"/>
                      <a:r>
                        <a:rPr lang="vi-VN" sz="1000" b="0" i="0" u="none" strike="noStrike" noProof="0" dirty="0" smtClean="0">
                          <a:solidFill>
                            <a:schemeClr val="accent3">
                              <a:lumMod val="75000"/>
                            </a:schemeClr>
                          </a:solidFill>
                          <a:latin typeface="Noto Sans Med" pitchFamily="34"/>
                          <a:ea typeface="Noto Sans Med" pitchFamily="34"/>
                          <a:cs typeface="Noto Sans Med" pitchFamily="34"/>
                        </a:rPr>
                        <a:t>per set de documente</a:t>
                      </a: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49804"/>
                      </a:srgbClr>
                    </a:solidFill>
                  </a:tcPr>
                </a:tc>
                <a:extLst>
                  <a:ext uri="{0D108BD9-81ED-4DB2-BD59-A6C34878D82A}">
                    <a16:rowId xmlns:a16="http://schemas.microsoft.com/office/drawing/2014/main" val="10017"/>
                  </a:ext>
                </a:extLst>
              </a:tr>
              <a:tr h="31415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Modificare</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30 USD/EUR</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a:txBody>
                    <a:bodyPr/>
                    <a:lstStyle/>
                    <a:p>
                      <a:pPr algn="l"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operaţiune</a:t>
                      </a:r>
                    </a:p>
                  </a:txBody>
                  <a:tcPr marL="108000" marR="108000" marT="108000" marB="108000" anchor="ctr">
                    <a:solidFill>
                      <a:srgbClr val="F2F2F2">
                        <a:alpha val="49804"/>
                      </a:srgbClr>
                    </a:solidFill>
                  </a:tcPr>
                </a:tc>
                <a:extLst>
                  <a:ext uri="{0D108BD9-81ED-4DB2-BD59-A6C34878D82A}">
                    <a16:rowId xmlns:a16="http://schemas.microsoft.com/office/drawing/2014/main" val="10018"/>
                  </a:ext>
                </a:extLst>
              </a:tr>
              <a:tr h="31415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vi-VN" sz="1000" noProof="0" dirty="0" smtClean="0">
                          <a:solidFill>
                            <a:schemeClr val="accent3">
                              <a:lumMod val="75000"/>
                            </a:schemeClr>
                          </a:solidFill>
                          <a:latin typeface="Noto Sans Med" pitchFamily="34"/>
                          <a:ea typeface="Noto Sans Med" pitchFamily="34"/>
                          <a:cs typeface="Noto Sans Med" pitchFamily="34"/>
                        </a:rPr>
                        <a:t>Returnarea documentelor neplătite</a:t>
                      </a:r>
                      <a:endParaRPr lang="ro-RO" sz="1000"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30 USD/EUR</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a:txBody>
                    <a:bodyPr/>
                    <a:lstStyle/>
                    <a:p>
                      <a:pPr algn="l"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set de documente</a:t>
                      </a:r>
                    </a:p>
                  </a:txBody>
                  <a:tcPr marL="108000" marR="108000" marT="108000" marB="108000" anchor="ctr">
                    <a:solidFill>
                      <a:srgbClr val="F2F2F2">
                        <a:alpha val="49804"/>
                      </a:srgbClr>
                    </a:solidFill>
                  </a:tcPr>
                </a:tc>
                <a:extLst>
                  <a:ext uri="{0D108BD9-81ED-4DB2-BD59-A6C34878D82A}">
                    <a16:rowId xmlns:a16="http://schemas.microsoft.com/office/drawing/2014/main" val="10019"/>
                  </a:ext>
                </a:extLst>
              </a:tr>
              <a:tr h="288000">
                <a:tc gridSpan="3">
                  <a:txBody>
                    <a:bodyPr/>
                    <a:lstStyle/>
                    <a:p>
                      <a:pPr algn="ctr"/>
                      <a:r>
                        <a:rPr lang="ro-RO" sz="1200" noProof="0" dirty="0" smtClean="0">
                          <a:solidFill>
                            <a:srgbClr val="000000">
                              <a:alpha val="50000"/>
                            </a:srgbClr>
                          </a:solidFill>
                          <a:latin typeface="Noto Sans Med" pitchFamily="34"/>
                          <a:ea typeface="Noto Sans Med" pitchFamily="34"/>
                          <a:cs typeface="Noto Sans Med" pitchFamily="34"/>
                        </a:rPr>
                        <a:t>SCRISORI DE GARANŢIE EMISE ÎN VALUTĂ STRĂINĂ</a:t>
                      </a:r>
                      <a:endParaRPr lang="ro-RO" sz="1200" noProof="0" dirty="0">
                        <a:solidFill>
                          <a:srgbClr val="000000">
                            <a:alpha val="50000"/>
                          </a:srgbClr>
                        </a:solidFill>
                        <a:latin typeface="Noto Sans Med" pitchFamily="34"/>
                        <a:ea typeface="Noto Sans Med" pitchFamily="34"/>
                        <a:cs typeface="Noto Sans Med" pitchFamily="34"/>
                      </a:endParaRPr>
                    </a:p>
                  </a:txBody>
                  <a:tcPr marL="36000" marR="36000" marT="36000" marB="36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196"/>
                      </a:srgbClr>
                    </a:solidFill>
                  </a:tcPr>
                </a:tc>
                <a:tc h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h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rgbClr val="F2F2F2">
                        <a:alpha val="49804"/>
                      </a:srgbClr>
                    </a:solidFill>
                  </a:tcPr>
                </a:tc>
                <a:extLst>
                  <a:ext uri="{0D108BD9-81ED-4DB2-BD59-A6C34878D82A}">
                    <a16:rowId xmlns:a16="http://schemas.microsoft.com/office/drawing/2014/main" val="1630951578"/>
                  </a:ext>
                </a:extLst>
              </a:tr>
              <a:tr h="314157">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Examinare şi emitere/ majorare/ prelungire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0.50% </a:t>
                      </a:r>
                    </a:p>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min. 5</a:t>
                      </a:r>
                      <a:r>
                        <a:rPr lang="sv-SE" sz="1000" b="0" i="0" u="none" strike="noStrike" noProof="0" dirty="0" smtClean="0">
                          <a:solidFill>
                            <a:schemeClr val="accent3">
                              <a:lumMod val="75000"/>
                            </a:schemeClr>
                          </a:solidFill>
                          <a:latin typeface="Noto Sans Med" pitchFamily="34"/>
                          <a:ea typeface="Noto Sans Med" pitchFamily="34"/>
                          <a:cs typeface="Noto Sans Med" pitchFamily="34"/>
                        </a:rPr>
                        <a:t>0 USD/EUR</a:t>
                      </a: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a:txBody>
                    <a:bodyPr/>
                    <a:lstStyle/>
                    <a:p>
                      <a:pPr algn="l" fontAlgn="ctr"/>
                      <a:r>
                        <a:rPr lang="vi-VN" sz="1000" b="0" i="0" u="none" strike="noStrike" noProof="0" dirty="0" smtClean="0">
                          <a:solidFill>
                            <a:schemeClr val="accent3">
                              <a:lumMod val="75000"/>
                            </a:schemeClr>
                          </a:solidFill>
                          <a:latin typeface="Noto Sans Med" pitchFamily="34"/>
                          <a:ea typeface="Noto Sans Med" pitchFamily="34"/>
                          <a:cs typeface="Noto Sans Med" pitchFamily="34"/>
                        </a:rPr>
                        <a:t>se aplică la valoarea scrisorii de garanţie la emitere/ prelungire</a:t>
                      </a:r>
                    </a:p>
                    <a:p>
                      <a:pPr algn="l" fontAlgn="ctr"/>
                      <a:r>
                        <a:rPr lang="vi-VN" sz="1000" b="0" i="0" u="none" strike="noStrike" noProof="0" dirty="0" smtClean="0">
                          <a:solidFill>
                            <a:schemeClr val="accent3">
                              <a:lumMod val="75000"/>
                            </a:schemeClr>
                          </a:solidFill>
                          <a:latin typeface="Noto Sans Med" pitchFamily="34"/>
                          <a:ea typeface="Noto Sans Med" pitchFamily="34"/>
                          <a:cs typeface="Noto Sans Med" pitchFamily="34"/>
                        </a:rPr>
                        <a:t>se aplică la valoarea majorata a scrisorii de garantie la majorare</a:t>
                      </a: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49804"/>
                      </a:srgbClr>
                    </a:solidFill>
                  </a:tcPr>
                </a:tc>
                <a:extLst>
                  <a:ext uri="{0D108BD9-81ED-4DB2-BD59-A6C34878D82A}">
                    <a16:rowId xmlns:a16="http://schemas.microsoft.com/office/drawing/2014/main" val="2277671510"/>
                  </a:ext>
                </a:extLst>
              </a:tr>
            </a:tbl>
          </a:graphicData>
        </a:graphic>
      </p:graphicFrame>
    </p:spTree>
    <p:extLst>
      <p:ext uri="{BB962C8B-B14F-4D97-AF65-F5344CB8AC3E}">
        <p14:creationId xmlns:p14="http://schemas.microsoft.com/office/powerpoint/2010/main" val="241524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513588701"/>
              </p:ext>
            </p:extLst>
          </p:nvPr>
        </p:nvGraphicFramePr>
        <p:xfrm>
          <a:off x="205752" y="290342"/>
          <a:ext cx="6446497" cy="8955600"/>
        </p:xfrm>
        <a:graphic>
          <a:graphicData uri="http://schemas.openxmlformats.org/drawingml/2006/table">
            <a:tbl>
              <a:tblPr firstRow="1" bandRow="1">
                <a:tableStyleId>{5C22544A-7EE6-4342-B048-85BDC9FD1C3A}</a:tableStyleId>
              </a:tblPr>
              <a:tblGrid>
                <a:gridCol w="2501117">
                  <a:extLst>
                    <a:ext uri="{9D8B030D-6E8A-4147-A177-3AD203B41FA5}">
                      <a16:colId xmlns:a16="http://schemas.microsoft.com/office/drawing/2014/main" val="20003"/>
                    </a:ext>
                  </a:extLst>
                </a:gridCol>
                <a:gridCol w="1521366">
                  <a:extLst>
                    <a:ext uri="{9D8B030D-6E8A-4147-A177-3AD203B41FA5}">
                      <a16:colId xmlns:a16="http://schemas.microsoft.com/office/drawing/2014/main" val="20004"/>
                    </a:ext>
                  </a:extLst>
                </a:gridCol>
                <a:gridCol w="2424014">
                  <a:extLst>
                    <a:ext uri="{9D8B030D-6E8A-4147-A177-3AD203B41FA5}">
                      <a16:colId xmlns:a16="http://schemas.microsoft.com/office/drawing/2014/main" val="20005"/>
                    </a:ext>
                  </a:extLst>
                </a:gridCol>
              </a:tblGrid>
              <a:tr h="288000">
                <a:tc>
                  <a:txBody>
                    <a:bodyPr/>
                    <a:lstStyle/>
                    <a:p>
                      <a:pPr algn="ctr"/>
                      <a:r>
                        <a:rPr lang="ro-RO" sz="1000" b="0" noProof="0" dirty="0" smtClean="0">
                          <a:solidFill>
                            <a:schemeClr val="accent3">
                              <a:lumMod val="75000"/>
                            </a:schemeClr>
                          </a:solidFill>
                          <a:latin typeface="Noto Sans Med" pitchFamily="34"/>
                          <a:ea typeface="Noto Sans Med" pitchFamily="34"/>
                          <a:cs typeface="Noto Sans Med" pitchFamily="34"/>
                        </a:rPr>
                        <a:t>DENUMIREA OPERAŢIUNII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TARIF APLICAT</a:t>
                      </a: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tc>
                  <a:txBody>
                    <a:bodyPr/>
                    <a:lstStyle/>
                    <a:p>
                      <a:pPr lvl="0" algn="ctr"/>
                      <a:r>
                        <a:rPr lang="ro-RO" sz="1000" b="0" noProof="0" dirty="0" smtClean="0">
                          <a:solidFill>
                            <a:schemeClr val="accent3">
                              <a:lumMod val="75000"/>
                            </a:schemeClr>
                          </a:solidFill>
                          <a:latin typeface="Noto Sans Med" pitchFamily="34"/>
                          <a:ea typeface="Noto Sans Med" pitchFamily="34"/>
                          <a:cs typeface="Noto Sans Med" pitchFamily="34"/>
                        </a:rPr>
                        <a:t>MENŢIUNI</a:t>
                      </a:r>
                      <a:endParaRPr lang="ro-RO" sz="1000" b="0" noProof="0" dirty="0">
                        <a:solidFill>
                          <a:schemeClr val="accent3">
                            <a:lumMod val="75000"/>
                          </a:schemeClr>
                        </a:solidFill>
                        <a:latin typeface="Noto Sans Med" pitchFamily="34"/>
                        <a:ea typeface="Noto Sans Med" pitchFamily="34"/>
                        <a:cs typeface="Noto Sans Med" pitchFamily="34"/>
                      </a:endParaRPr>
                    </a:p>
                  </a:txBody>
                  <a:tcPr marL="49531" marR="49531" marT="49531" marB="4953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30000"/>
                      </a:srgbClr>
                    </a:solidFill>
                  </a:tcPr>
                </a:tc>
                <a:extLst>
                  <a:ext uri="{0D108BD9-81ED-4DB2-BD59-A6C34878D82A}">
                    <a16:rowId xmlns:a16="http://schemas.microsoft.com/office/drawing/2014/main" val="10000"/>
                  </a:ext>
                </a:extLst>
              </a:tr>
              <a:tr h="0">
                <a:tc gridSpan="3">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Comision de garantare pentru scrisoare de garanţie: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hMerge="1">
                  <a:txBody>
                    <a:bodyPr/>
                    <a:lstStyle/>
                    <a:p>
                      <a:pPr marL="0" marR="0" indent="0" algn="ctr" defTabSz="685800" rtl="0" eaLnBrk="1" fontAlgn="ctr" latinLnBrk="0" hangingPunct="1">
                        <a:lnSpc>
                          <a:spcPct val="100000"/>
                        </a:lnSpc>
                        <a:spcBef>
                          <a:spcPts val="0"/>
                        </a:spcBef>
                        <a:spcAft>
                          <a:spcPts val="0"/>
                        </a:spcAft>
                        <a:buClrTx/>
                        <a:buSzTx/>
                        <a:buFontTx/>
                        <a:buNone/>
                        <a:tabLst/>
                        <a:defRPr/>
                      </a:pP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T w="9525" cap="flat" cmpd="sng" algn="ctr">
                      <a:solidFill>
                        <a:schemeClr val="bg1"/>
                      </a:solidFill>
                      <a:prstDash val="solid"/>
                      <a:round/>
                      <a:headEnd type="none" w="med" len="med"/>
                      <a:tailEnd type="none" w="med" len="med"/>
                    </a:lnT>
                    <a:solidFill>
                      <a:srgbClr val="F2F2F2">
                        <a:alpha val="50196"/>
                      </a:srgbClr>
                    </a:solidFill>
                  </a:tcPr>
                </a:tc>
                <a:tc hMerge="1">
                  <a:txBody>
                    <a:bodyPr/>
                    <a:lstStyle/>
                    <a:p>
                      <a:pPr algn="l" fontAlgn="ct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T w="9525" cap="flat" cmpd="sng" algn="ctr">
                      <a:solidFill>
                        <a:schemeClr val="bg1"/>
                      </a:solidFill>
                      <a:prstDash val="solid"/>
                      <a:round/>
                      <a:headEnd type="none" w="med" len="med"/>
                      <a:tailEnd type="none" w="med" len="med"/>
                    </a:lnT>
                    <a:solidFill>
                      <a:srgbClr val="F2F2F2">
                        <a:alpha val="50196"/>
                      </a:srgbClr>
                    </a:solidFill>
                  </a:tcPr>
                </a:tc>
                <a:extLst>
                  <a:ext uri="{0D108BD9-81ED-4DB2-BD59-A6C34878D82A}">
                    <a16:rowId xmlns:a16="http://schemas.microsoft.com/office/drawing/2014/main" val="10001"/>
                  </a:ext>
                </a:extLst>
              </a:tr>
              <a:tr h="312042">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          </a:t>
                      </a:r>
                      <a:r>
                        <a:rPr lang="vi-VN" sz="1000" noProof="0" dirty="0" smtClean="0">
                          <a:solidFill>
                            <a:schemeClr val="accent3">
                              <a:lumMod val="75000"/>
                            </a:schemeClr>
                          </a:solidFill>
                          <a:latin typeface="Noto Sans Med" pitchFamily="34"/>
                          <a:ea typeface="Noto Sans Med" pitchFamily="34"/>
                          <a:cs typeface="Noto Sans Med" pitchFamily="34"/>
                        </a:rPr>
                        <a:t>- asigurată cu mijloace băneşti</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0.15%</a:t>
                      </a:r>
                    </a:p>
                  </a:txBody>
                  <a:tcPr marL="108000" marR="108000" marT="108000" marB="108000" anchor="ctr">
                    <a:solidFill>
                      <a:srgbClr val="F2F2F2">
                        <a:alpha val="50196"/>
                      </a:srgbClr>
                    </a:solidFill>
                  </a:tcPr>
                </a:tc>
                <a:tc rowSpan="3">
                  <a:txBody>
                    <a:bodyPr/>
                    <a:lstStyle/>
                    <a:p>
                      <a:pPr algn="l" fontAlgn="ctr"/>
                      <a:r>
                        <a:rPr lang="ro-MD" sz="1000" b="0" i="0" u="none" strike="noStrike" noProof="0" dirty="0" smtClean="0">
                          <a:solidFill>
                            <a:schemeClr val="accent3">
                              <a:lumMod val="75000"/>
                            </a:schemeClr>
                          </a:solidFill>
                          <a:latin typeface="Noto Sans Med" pitchFamily="34"/>
                          <a:ea typeface="Noto Sans Med" pitchFamily="34"/>
                          <a:cs typeface="Noto Sans Med" pitchFamily="34"/>
                        </a:rPr>
                        <a:t>lunar sau fracțiune de lună</a:t>
                      </a:r>
                    </a:p>
                    <a:p>
                      <a:pPr algn="l" fontAlgn="ctr"/>
                      <a:r>
                        <a:rPr lang="ro-MD" sz="1000" b="0" i="0" u="none" strike="noStrike" noProof="0" dirty="0" smtClean="0">
                          <a:solidFill>
                            <a:schemeClr val="accent3">
                              <a:lumMod val="75000"/>
                            </a:schemeClr>
                          </a:solidFill>
                          <a:latin typeface="Noto Sans Med" pitchFamily="34"/>
                          <a:ea typeface="Noto Sans Med" pitchFamily="34"/>
                          <a:cs typeface="Noto Sans Med" pitchFamily="34"/>
                        </a:rPr>
                        <a:t>se încasează anticipat integral, lunar sau trimestrial conform acordului</a:t>
                      </a:r>
                    </a:p>
                  </a:txBody>
                  <a:tcPr marL="108000" marR="108000" marT="108000" marB="108000" anchor="ctr">
                    <a:solidFill>
                      <a:srgbClr val="F2F2F2">
                        <a:alpha val="50196"/>
                      </a:srgbClr>
                    </a:solidFill>
                  </a:tcPr>
                </a:tc>
                <a:extLst>
                  <a:ext uri="{0D108BD9-81ED-4DB2-BD59-A6C34878D82A}">
                    <a16:rowId xmlns:a16="http://schemas.microsoft.com/office/drawing/2014/main" val="10002"/>
                  </a:ext>
                </a:extLst>
              </a:tr>
              <a:tr h="418655">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          </a:t>
                      </a:r>
                      <a:r>
                        <a:rPr lang="vi-VN" sz="1000" noProof="0" dirty="0" smtClean="0">
                          <a:solidFill>
                            <a:schemeClr val="accent3">
                              <a:lumMod val="75000"/>
                            </a:schemeClr>
                          </a:solidFill>
                          <a:latin typeface="Noto Sans Med" pitchFamily="34"/>
                          <a:ea typeface="Noto Sans Med" pitchFamily="34"/>
                          <a:cs typeface="Noto Sans Med" pitchFamily="34"/>
                        </a:rPr>
                        <a:t>- asigurată cu contra-garanţii</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0.15% </a:t>
                      </a:r>
                    </a:p>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min. 50 USD/EUR</a:t>
                      </a:r>
                    </a:p>
                  </a:txBody>
                  <a:tcPr marL="108000" marR="108000" marT="108000" marB="108000" anchor="ctr">
                    <a:solidFill>
                      <a:srgbClr val="F2F2F2">
                        <a:alpha val="50196"/>
                      </a:srgbClr>
                    </a:solidFill>
                  </a:tcPr>
                </a:tc>
                <a:tc vMerge="1">
                  <a:txBody>
                    <a:bodyPr/>
                    <a:lstStyle/>
                    <a:p>
                      <a:pPr algn="l" fontAlgn="ct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03"/>
                  </a:ext>
                </a:extLst>
              </a:tr>
              <a:tr h="289892">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          </a:t>
                      </a:r>
                      <a:r>
                        <a:rPr lang="vi-VN" sz="1000" noProof="0" dirty="0" smtClean="0">
                          <a:solidFill>
                            <a:schemeClr val="accent3">
                              <a:lumMod val="75000"/>
                            </a:schemeClr>
                          </a:solidFill>
                          <a:latin typeface="Noto Sans Med" pitchFamily="34"/>
                          <a:ea typeface="Noto Sans Med" pitchFamily="34"/>
                          <a:cs typeface="Noto Sans Med" pitchFamily="34"/>
                        </a:rPr>
                        <a:t>- asigurată cu alte tipuri de </a:t>
                      </a:r>
                      <a:endParaRPr lang="ro-RO" sz="1000" noProof="0" dirty="0" smtClean="0">
                        <a:solidFill>
                          <a:schemeClr val="accent3">
                            <a:lumMod val="75000"/>
                          </a:schemeClr>
                        </a:solidFill>
                        <a:latin typeface="Noto Sans Med" pitchFamily="34"/>
                        <a:ea typeface="Noto Sans Med" pitchFamily="34"/>
                        <a:cs typeface="Noto Sans Med" pitchFamily="34"/>
                      </a:endParaRPr>
                    </a:p>
                    <a:p>
                      <a:pPr algn="l"/>
                      <a:r>
                        <a:rPr lang="ro-RO" sz="1000" noProof="0" dirty="0" smtClean="0">
                          <a:solidFill>
                            <a:schemeClr val="accent3">
                              <a:lumMod val="75000"/>
                            </a:schemeClr>
                          </a:solidFill>
                          <a:latin typeface="Noto Sans Med" pitchFamily="34"/>
                          <a:ea typeface="Noto Sans Med" pitchFamily="34"/>
                          <a:cs typeface="Noto Sans Med" pitchFamily="34"/>
                        </a:rPr>
                        <a:t>            </a:t>
                      </a:r>
                      <a:r>
                        <a:rPr lang="vi-VN" sz="1000" noProof="0" dirty="0" smtClean="0">
                          <a:solidFill>
                            <a:schemeClr val="accent3">
                              <a:lumMod val="75000"/>
                            </a:schemeClr>
                          </a:solidFill>
                          <a:latin typeface="Noto Sans Med" pitchFamily="34"/>
                          <a:ea typeface="Noto Sans Med" pitchFamily="34"/>
                          <a:cs typeface="Noto Sans Med" pitchFamily="34"/>
                        </a:rPr>
                        <a:t>garanţii</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0.25%</a:t>
                      </a:r>
                    </a:p>
                  </a:txBody>
                  <a:tcPr marL="108000" marR="108000" marT="108000" marB="108000" anchor="ctr">
                    <a:solidFill>
                      <a:srgbClr val="F2F2F2">
                        <a:alpha val="50196"/>
                      </a:srgbClr>
                    </a:solidFill>
                  </a:tcPr>
                </a:tc>
                <a:tc vMerge="1">
                  <a:txBody>
                    <a:bodyPr/>
                    <a:lstStyle/>
                    <a:p>
                      <a:pPr algn="l" fontAlgn="ct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04"/>
                  </a:ext>
                </a:extLst>
              </a:tr>
              <a:tr h="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Modificare/ Anulare </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50 USD/EUR</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operaţiune</a:t>
                      </a:r>
                      <a:endParaRPr lang="vi-VN" sz="1000" b="0" i="0" u="none" strike="noStrike" noProof="0" dirty="0" smtClean="0">
                        <a:solidFill>
                          <a:schemeClr val="accent3">
                            <a:lumMod val="75000"/>
                          </a:schemeClr>
                        </a:solidFill>
                        <a:latin typeface="Noto Sans"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09"/>
                  </a:ext>
                </a:extLst>
              </a:tr>
              <a:tr h="0">
                <a:tc>
                  <a:txBody>
                    <a:bodyPr/>
                    <a:lstStyle/>
                    <a:p>
                      <a:pPr algn="l"/>
                      <a:r>
                        <a:rPr lang="pt-BR" sz="1000" noProof="0" dirty="0" smtClean="0">
                          <a:solidFill>
                            <a:schemeClr val="accent3">
                              <a:lumMod val="75000"/>
                            </a:schemeClr>
                          </a:solidFill>
                          <a:latin typeface="Noto Sans Med" pitchFamily="34"/>
                          <a:ea typeface="Noto Sans Med" pitchFamily="34"/>
                          <a:cs typeface="Noto Sans Med" pitchFamily="34"/>
                        </a:rPr>
                        <a:t>Verificarea cererii de plată şi a documentelor aferente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0.20% </a:t>
                      </a:r>
                    </a:p>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min. 50 USD/EUR</a:t>
                      </a:r>
                    </a:p>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max. 300 USD/EUR</a:t>
                      </a:r>
                      <a:endParaRPr lang="ro-RO" sz="1000" b="0" i="0" u="none" strike="noStrike"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cerere de plată, din valoarea cererii</a:t>
                      </a:r>
                      <a:endParaRPr lang="vi-VN" sz="1000" b="0" i="0" u="none" strike="noStrike" noProof="0" dirty="0" smtClean="0">
                        <a:solidFill>
                          <a:schemeClr val="accent3">
                            <a:lumMod val="75000"/>
                          </a:schemeClr>
                        </a:solidFill>
                        <a:latin typeface="Noto Sans"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10"/>
                  </a:ext>
                </a:extLst>
              </a:tr>
              <a:tr h="0">
                <a:tc>
                  <a:txBody>
                    <a:bodyPr/>
                    <a:lstStyle/>
                    <a:p>
                      <a:pPr algn="l"/>
                      <a:r>
                        <a:rPr lang="pt-BR" sz="1000" noProof="0" dirty="0" smtClean="0">
                          <a:solidFill>
                            <a:schemeClr val="accent3">
                              <a:lumMod val="75000"/>
                            </a:schemeClr>
                          </a:solidFill>
                          <a:latin typeface="Noto Sans Med" pitchFamily="34"/>
                          <a:ea typeface="Noto Sans Med" pitchFamily="34"/>
                          <a:cs typeface="Noto Sans Med" pitchFamily="34"/>
                        </a:rPr>
                        <a:t>Plata pentru onorarea cererii de executare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idem transferuri</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plată</a:t>
                      </a:r>
                      <a:endParaRPr lang="vi-VN" sz="1000" b="0" i="0" u="none" strike="noStrike" noProof="0" dirty="0" smtClean="0">
                        <a:solidFill>
                          <a:schemeClr val="accent3">
                            <a:lumMod val="75000"/>
                          </a:schemeClr>
                        </a:solidFill>
                        <a:latin typeface="Noto Sans"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11"/>
                  </a:ext>
                </a:extLst>
              </a:tr>
              <a:tr h="288000">
                <a:tc gridSpan="3">
                  <a:txBody>
                    <a:bodyPr/>
                    <a:lstStyle/>
                    <a:p>
                      <a:pPr algn="ctr"/>
                      <a:r>
                        <a:rPr lang="it-IT" sz="1200" noProof="0" dirty="0" smtClean="0">
                          <a:solidFill>
                            <a:srgbClr val="000000">
                              <a:alpha val="50000"/>
                            </a:srgbClr>
                          </a:solidFill>
                          <a:latin typeface="Noto Sans Med" pitchFamily="34"/>
                          <a:ea typeface="Noto Sans Med" pitchFamily="34"/>
                          <a:cs typeface="Noto Sans Med" pitchFamily="34"/>
                        </a:rPr>
                        <a:t>SCRISORI DE GARANŢIE PRIMITE ÎN VALUTĂ STRĂINĂ</a:t>
                      </a:r>
                      <a:endParaRPr lang="ro-RO" sz="1200" noProof="0" dirty="0">
                        <a:solidFill>
                          <a:srgbClr val="000000">
                            <a:alpha val="50000"/>
                          </a:srgbClr>
                        </a:solidFill>
                        <a:latin typeface="Noto Sans Med" pitchFamily="34"/>
                        <a:ea typeface="Noto Sans Med" pitchFamily="34"/>
                        <a:cs typeface="Noto Sans Med" pitchFamily="34"/>
                      </a:endParaRPr>
                    </a:p>
                  </a:txBody>
                  <a:tcPr marL="36000" marR="36000" marT="36000" marB="36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000"/>
                      </a:srgbClr>
                    </a:solidFill>
                  </a:tcPr>
                </a:tc>
                <a:tc h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chemeClr val="bg1">
                        <a:lumMod val="95000"/>
                      </a:schemeClr>
                    </a:solidFill>
                  </a:tcPr>
                </a:tc>
                <a:tc h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95000"/>
                      </a:schemeClr>
                    </a:solidFill>
                  </a:tcPr>
                </a:tc>
                <a:extLst>
                  <a:ext uri="{0D108BD9-81ED-4DB2-BD59-A6C34878D82A}">
                    <a16:rowId xmlns:a16="http://schemas.microsoft.com/office/drawing/2014/main" val="10012"/>
                  </a:ext>
                </a:extLst>
              </a:tr>
              <a:tr h="0">
                <a:tc>
                  <a:txBody>
                    <a:bodyPr/>
                    <a:lstStyle/>
                    <a:p>
                      <a:pPr algn="just"/>
                      <a:r>
                        <a:rPr lang="ro-RO" sz="1000" noProof="0" dirty="0" smtClean="0">
                          <a:solidFill>
                            <a:schemeClr val="accent3">
                              <a:lumMod val="75000"/>
                            </a:schemeClr>
                          </a:solidFill>
                          <a:latin typeface="Noto Sans Med" pitchFamily="34"/>
                          <a:ea typeface="Noto Sans Med" pitchFamily="34"/>
                          <a:cs typeface="Noto Sans Med" pitchFamily="34"/>
                        </a:rPr>
                        <a:t>Avizare</a:t>
                      </a:r>
                      <a:r>
                        <a:rPr lang="ro-RO" sz="1000" baseline="0" noProof="0" dirty="0" smtClean="0">
                          <a:solidFill>
                            <a:schemeClr val="accent3">
                              <a:lumMod val="75000"/>
                            </a:schemeClr>
                          </a:solidFill>
                          <a:latin typeface="Noto Sans Med" pitchFamily="34"/>
                          <a:ea typeface="Noto Sans Med" pitchFamily="34"/>
                          <a:cs typeface="Noto Sans Med" pitchFamily="34"/>
                        </a:rPr>
                        <a:t> scrisori de garanţie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50 USD/EUR</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operaţiune</a:t>
                      </a:r>
                    </a:p>
                  </a:txBody>
                  <a:tcPr marL="108000" marR="108000" marT="108000" marB="108000" anchor="ctr">
                    <a:solidFill>
                      <a:srgbClr val="F2F2F2">
                        <a:alpha val="50196"/>
                      </a:srgbClr>
                    </a:solidFill>
                  </a:tcPr>
                </a:tc>
                <a:extLst>
                  <a:ext uri="{0D108BD9-81ED-4DB2-BD59-A6C34878D82A}">
                    <a16:rowId xmlns:a16="http://schemas.microsoft.com/office/drawing/2014/main" val="10013"/>
                  </a:ext>
                </a:extLst>
              </a:tr>
              <a:tr h="0">
                <a:tc>
                  <a:txBody>
                    <a:bodyPr/>
                    <a:lstStyle/>
                    <a:p>
                      <a:pPr marL="0" marR="0" indent="0" algn="just" defTabSz="685800"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Modificare/ Anulare</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50 USD/EUR</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operaţiune</a:t>
                      </a:r>
                    </a:p>
                  </a:txBody>
                  <a:tcPr marL="108000" marR="108000" marT="108000" marB="108000" anchor="ctr">
                    <a:solidFill>
                      <a:srgbClr val="F2F2F2">
                        <a:alpha val="50196"/>
                      </a:srgbClr>
                    </a:solidFill>
                  </a:tcPr>
                </a:tc>
                <a:extLst>
                  <a:ext uri="{0D108BD9-81ED-4DB2-BD59-A6C34878D82A}">
                    <a16:rowId xmlns:a16="http://schemas.microsoft.com/office/drawing/2014/main" val="10014"/>
                  </a:ext>
                </a:extLst>
              </a:tr>
              <a:tr h="0">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Verificarea semnăturilor</a:t>
                      </a:r>
                      <a:r>
                        <a:rPr lang="ro-RO" sz="1000" baseline="0" noProof="0" dirty="0" smtClean="0">
                          <a:solidFill>
                            <a:schemeClr val="accent3">
                              <a:lumMod val="75000"/>
                            </a:schemeClr>
                          </a:solidFill>
                          <a:latin typeface="Noto Sans Med" pitchFamily="34"/>
                          <a:ea typeface="Noto Sans Med" pitchFamily="34"/>
                          <a:cs typeface="Noto Sans Med" pitchFamily="34"/>
                        </a:rPr>
                        <a:t> autorizate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30 USD/EUR</a:t>
                      </a:r>
                      <a:endParaRPr lang="ro-RO" sz="1000" b="0" i="0" u="none" strike="noStrike"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cerere</a:t>
                      </a:r>
                      <a:r>
                        <a:rPr lang="ro-RO" sz="1000" b="0" i="0" u="none" strike="noStrike" baseline="0" noProof="0" dirty="0" smtClean="0">
                          <a:solidFill>
                            <a:schemeClr val="accent3">
                              <a:lumMod val="75000"/>
                            </a:schemeClr>
                          </a:solidFill>
                          <a:latin typeface="Noto Sans Med" pitchFamily="34"/>
                          <a:ea typeface="Noto Sans Med" pitchFamily="34"/>
                          <a:cs typeface="Noto Sans Med" pitchFamily="34"/>
                        </a:rPr>
                        <a:t> de plată</a:t>
                      </a: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15"/>
                  </a:ext>
                </a:extLst>
              </a:tr>
              <a:tr h="0">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Transmiterea cererilor de plată pentru executarea scrisorilor de garanţie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50196"/>
                      </a:srgbClr>
                    </a:solidFill>
                  </a:tcPr>
                </a:tc>
                <a:tc>
                  <a:txBody>
                    <a:bodyPr/>
                    <a:lstStyle/>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0.20%</a:t>
                      </a:r>
                      <a:r>
                        <a:rPr lang="ro-RO" sz="1000" b="0" i="0" u="none" strike="noStrike" baseline="0" noProof="0" dirty="0" smtClean="0">
                          <a:solidFill>
                            <a:schemeClr val="accent3">
                              <a:lumMod val="75000"/>
                            </a:schemeClr>
                          </a:solidFill>
                          <a:latin typeface="Noto Sans Med" pitchFamily="34"/>
                          <a:ea typeface="Noto Sans Med" pitchFamily="34"/>
                          <a:cs typeface="Noto Sans Med" pitchFamily="34"/>
                        </a:rPr>
                        <a:t> </a:t>
                      </a:r>
                    </a:p>
                    <a:p>
                      <a:pPr algn="ctr" fontAlgn="ctr"/>
                      <a:r>
                        <a:rPr lang="ro-RO" sz="1000" b="0" i="0" u="none" strike="noStrike" baseline="0" noProof="0" dirty="0" smtClean="0">
                          <a:solidFill>
                            <a:schemeClr val="accent3">
                              <a:lumMod val="75000"/>
                            </a:schemeClr>
                          </a:solidFill>
                          <a:latin typeface="Noto Sans Med" pitchFamily="34"/>
                          <a:ea typeface="Noto Sans Med" pitchFamily="34"/>
                          <a:cs typeface="Noto Sans Med" pitchFamily="34"/>
                        </a:rPr>
                        <a:t>min. </a:t>
                      </a: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50 USD/EUR</a:t>
                      </a:r>
                    </a:p>
                    <a:p>
                      <a:pPr algn="ctr" fontAlgn="ct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max. 300 USD/EUR</a:t>
                      </a:r>
                      <a:endParaRPr lang="ro-RO" sz="1000" b="0" i="0" u="none" strike="noStrike"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50196"/>
                      </a:srgbClr>
                    </a:solidFill>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a:t>
                      </a:r>
                      <a:r>
                        <a:rPr lang="ro-RO" sz="1000" b="0" i="0" u="none" strike="noStrike" baseline="0" noProof="0" dirty="0" smtClean="0">
                          <a:solidFill>
                            <a:schemeClr val="accent3">
                              <a:lumMod val="75000"/>
                            </a:schemeClr>
                          </a:solidFill>
                          <a:latin typeface="Noto Sans Med" pitchFamily="34"/>
                          <a:ea typeface="Noto Sans Med" pitchFamily="34"/>
                          <a:cs typeface="Noto Sans Med" pitchFamily="34"/>
                        </a:rPr>
                        <a:t> cerere de plată, din valoarea cererii</a:t>
                      </a: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50196"/>
                      </a:srgbClr>
                    </a:solidFill>
                  </a:tcPr>
                </a:tc>
                <a:extLst>
                  <a:ext uri="{0D108BD9-81ED-4DB2-BD59-A6C34878D82A}">
                    <a16:rowId xmlns:a16="http://schemas.microsoft.com/office/drawing/2014/main" val="10016"/>
                  </a:ext>
                </a:extLst>
              </a:tr>
              <a:tr h="288000">
                <a:tc gridSpan="3">
                  <a:txBody>
                    <a:bodyPr/>
                    <a:lstStyle/>
                    <a:p>
                      <a:pPr algn="ctr"/>
                      <a:r>
                        <a:rPr lang="it-IT" sz="1200" noProof="0" dirty="0" smtClean="0">
                          <a:solidFill>
                            <a:srgbClr val="000000">
                              <a:alpha val="50000"/>
                            </a:srgbClr>
                          </a:solidFill>
                          <a:latin typeface="Noto Sans Med" pitchFamily="34"/>
                          <a:ea typeface="Noto Sans Med" pitchFamily="34"/>
                          <a:cs typeface="Noto Sans Med" pitchFamily="34"/>
                        </a:rPr>
                        <a:t>SCRISORI DE GARANŢIE EMISE ÎN MONEDĂ NAŢIONALĂ</a:t>
                      </a:r>
                      <a:endParaRPr lang="ro-RO" sz="1200" noProof="0" dirty="0">
                        <a:solidFill>
                          <a:srgbClr val="000000">
                            <a:alpha val="50000"/>
                          </a:srgbClr>
                        </a:solidFill>
                        <a:latin typeface="Noto Sans Med" pitchFamily="34"/>
                        <a:ea typeface="Noto Sans Med" pitchFamily="34"/>
                        <a:cs typeface="Noto Sans Med" pitchFamily="34"/>
                      </a:endParaRPr>
                    </a:p>
                  </a:txBody>
                  <a:tcPr marL="36000" marR="36000" marT="36000" marB="36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8FF">
                        <a:alpha val="10000"/>
                      </a:srgbClr>
                    </a:solidFill>
                  </a:tcPr>
                </a:tc>
                <a:tc hMerge="1">
                  <a:txBody>
                    <a:bodyPr/>
                    <a:lstStyle/>
                    <a:p>
                      <a:pPr algn="ctr"/>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lnL w="9525" cap="flat" cmpd="sng" algn="ctr">
                      <a:solidFill>
                        <a:schemeClr val="bg1"/>
                      </a:solidFill>
                      <a:prstDash val="solid"/>
                      <a:round/>
                      <a:headEnd type="none" w="med" len="med"/>
                      <a:tailEnd type="none" w="med" len="med"/>
                    </a:lnL>
                    <a:solidFill>
                      <a:schemeClr val="bg1">
                        <a:lumMod val="95000"/>
                      </a:schemeClr>
                    </a:solidFill>
                  </a:tcPr>
                </a:tc>
                <a:tc hMerge="1">
                  <a:txBody>
                    <a:bodyPr/>
                    <a:lstStyle/>
                    <a:p>
                      <a:pPr algn="l"/>
                      <a:endParaRPr lang="ro-RO" sz="1000" noProof="0" dirty="0">
                        <a:solidFill>
                          <a:schemeClr val="accent3">
                            <a:lumMod val="75000"/>
                          </a:schemeClr>
                        </a:solidFill>
                        <a:latin typeface="Noto Sans" panose="020B0502040504020204" pitchFamily="34"/>
                        <a:ea typeface="Noto Sans" panose="020B0502040504020204" pitchFamily="34"/>
                        <a:cs typeface="Noto Sans" panose="020B0502040504020204" pitchFamily="34"/>
                      </a:endParaRPr>
                    </a:p>
                  </a:txBody>
                  <a:tcPr marL="108000" marR="108000" marT="108000" marB="108000" anchor="ctr">
                    <a:solidFill>
                      <a:schemeClr val="bg1">
                        <a:lumMod val="95000"/>
                      </a:schemeClr>
                    </a:solidFill>
                  </a:tcPr>
                </a:tc>
                <a:extLst>
                  <a:ext uri="{0D108BD9-81ED-4DB2-BD59-A6C34878D82A}">
                    <a16:rowId xmlns:a16="http://schemas.microsoft.com/office/drawing/2014/main" val="10017"/>
                  </a:ext>
                </a:extLst>
              </a:tr>
              <a:tr h="0">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Examinare şi emitere/ majorare/ prelungire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0.50% min. 20</a:t>
                      </a:r>
                      <a:r>
                        <a:rPr lang="sv-SE" sz="1000" b="0" i="0" u="none" strike="noStrike" noProof="0" dirty="0" smtClean="0">
                          <a:solidFill>
                            <a:schemeClr val="accent3">
                              <a:lumMod val="75000"/>
                            </a:schemeClr>
                          </a:solidFill>
                          <a:latin typeface="Noto Sans Med" pitchFamily="34"/>
                          <a:ea typeface="Noto Sans Med" pitchFamily="34"/>
                          <a:cs typeface="Noto Sans Med" pitchFamily="34"/>
                        </a:rPr>
                        <a:t>0 </a:t>
                      </a: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MDL</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a:txBody>
                    <a:bodyPr/>
                    <a:lstStyle/>
                    <a:p>
                      <a:pPr algn="l" fontAlgn="ctr"/>
                      <a:r>
                        <a:rPr lang="vi-VN" sz="1000" b="0" i="0" u="none" strike="noStrike" noProof="0" dirty="0" smtClean="0">
                          <a:solidFill>
                            <a:schemeClr val="accent3">
                              <a:lumMod val="75000"/>
                            </a:schemeClr>
                          </a:solidFill>
                          <a:latin typeface="Noto Sans Med" pitchFamily="34"/>
                          <a:ea typeface="Noto Sans Med" pitchFamily="34"/>
                          <a:cs typeface="Noto Sans Med" pitchFamily="34"/>
                        </a:rPr>
                        <a:t>se aplică la valoarea scrisorii de garanţie la emitere/ prelungire</a:t>
                      </a:r>
                    </a:p>
                    <a:p>
                      <a:pPr algn="l" fontAlgn="ctr"/>
                      <a:r>
                        <a:rPr lang="vi-VN" sz="1000" b="0" i="0" u="none" strike="noStrike" noProof="0" dirty="0" smtClean="0">
                          <a:solidFill>
                            <a:schemeClr val="accent3">
                              <a:lumMod val="75000"/>
                            </a:schemeClr>
                          </a:solidFill>
                          <a:latin typeface="Noto Sans Med" pitchFamily="34"/>
                          <a:ea typeface="Noto Sans Med" pitchFamily="34"/>
                          <a:cs typeface="Noto Sans Med" pitchFamily="34"/>
                        </a:rPr>
                        <a:t>se aplică la valoarea majorata a scrisorii de garantie la majorare</a:t>
                      </a: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49804"/>
                      </a:srgbClr>
                    </a:solidFill>
                  </a:tcPr>
                </a:tc>
                <a:extLst>
                  <a:ext uri="{0D108BD9-81ED-4DB2-BD59-A6C34878D82A}">
                    <a16:rowId xmlns:a16="http://schemas.microsoft.com/office/drawing/2014/main" val="10018"/>
                  </a:ext>
                </a:extLst>
              </a:tr>
              <a:tr h="0">
                <a:tc gridSpan="3">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Comision de garantare pentru scrisoare de garanţie:</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hMerge="1">
                  <a:txBody>
                    <a:bodyPr/>
                    <a:lstStyle/>
                    <a:p>
                      <a:pPr marL="0" marR="0" indent="0" algn="ctr" defTabSz="685800" rtl="0" eaLnBrk="1" fontAlgn="ctr" latinLnBrk="0" hangingPunct="1">
                        <a:lnSpc>
                          <a:spcPct val="100000"/>
                        </a:lnSpc>
                        <a:spcBef>
                          <a:spcPts val="0"/>
                        </a:spcBef>
                        <a:spcAft>
                          <a:spcPts val="0"/>
                        </a:spcAft>
                        <a:buClrTx/>
                        <a:buSzTx/>
                        <a:buFontTx/>
                        <a:buNone/>
                        <a:tabLst/>
                        <a:defRPr/>
                      </a:pP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hMerge="1">
                  <a:txBody>
                    <a:bodyPr/>
                    <a:lstStyle/>
                    <a:p>
                      <a:pPr algn="l" fontAlgn="ct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49804"/>
                      </a:srgbClr>
                    </a:solidFill>
                  </a:tcPr>
                </a:tc>
                <a:extLst>
                  <a:ext uri="{0D108BD9-81ED-4DB2-BD59-A6C34878D82A}">
                    <a16:rowId xmlns:a16="http://schemas.microsoft.com/office/drawing/2014/main" val="2317782102"/>
                  </a:ext>
                </a:extLst>
              </a:tr>
              <a:tr h="0">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          </a:t>
                      </a:r>
                      <a:r>
                        <a:rPr lang="vi-VN" sz="1000" noProof="0" dirty="0" smtClean="0">
                          <a:solidFill>
                            <a:schemeClr val="accent3">
                              <a:lumMod val="75000"/>
                            </a:schemeClr>
                          </a:solidFill>
                          <a:latin typeface="Noto Sans Med" pitchFamily="34"/>
                          <a:ea typeface="Noto Sans Med" pitchFamily="34"/>
                          <a:cs typeface="Noto Sans Med" pitchFamily="34"/>
                        </a:rPr>
                        <a:t>- asigurată cu mijloace băneşti</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0.15% min. 50 MDL</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rowSpan="3">
                  <a:txBody>
                    <a:bodyPr/>
                    <a:lstStyle/>
                    <a:p>
                      <a:pPr algn="l" fontAlgn="ctr"/>
                      <a:r>
                        <a:rPr lang="vi-VN" sz="1000" b="0" i="0" u="none" strike="noStrike" noProof="0" dirty="0" smtClean="0">
                          <a:solidFill>
                            <a:schemeClr val="accent3">
                              <a:lumMod val="75000"/>
                            </a:schemeClr>
                          </a:solidFill>
                          <a:latin typeface="Noto Sans Med" pitchFamily="34"/>
                          <a:ea typeface="Noto Sans Med" pitchFamily="34"/>
                          <a:cs typeface="Noto Sans Med" pitchFamily="34"/>
                        </a:rPr>
                        <a:t>lunar sau fracţiune de lună</a:t>
                      </a:r>
                    </a:p>
                    <a:p>
                      <a:pPr algn="l" fontAlgn="ctr"/>
                      <a:r>
                        <a:rPr lang="vi-VN" sz="1000" b="0" i="0" u="none" strike="noStrike" noProof="0" dirty="0" smtClean="0">
                          <a:solidFill>
                            <a:schemeClr val="accent3">
                              <a:lumMod val="75000"/>
                            </a:schemeClr>
                          </a:solidFill>
                          <a:latin typeface="Noto Sans Med" pitchFamily="34"/>
                          <a:ea typeface="Noto Sans Med" pitchFamily="34"/>
                          <a:cs typeface="Noto Sans Med" pitchFamily="34"/>
                        </a:rPr>
                        <a:t>se încasează anticipat integral, lunar sau trimestrial conform acordului</a:t>
                      </a: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49804"/>
                      </a:srgbClr>
                    </a:solidFill>
                  </a:tcPr>
                </a:tc>
                <a:extLst>
                  <a:ext uri="{0D108BD9-81ED-4DB2-BD59-A6C34878D82A}">
                    <a16:rowId xmlns:a16="http://schemas.microsoft.com/office/drawing/2014/main" val="1684642690"/>
                  </a:ext>
                </a:extLst>
              </a:tr>
              <a:tr h="0">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          </a:t>
                      </a:r>
                      <a:r>
                        <a:rPr lang="vi-VN" sz="1000" noProof="0" dirty="0" smtClean="0">
                          <a:solidFill>
                            <a:schemeClr val="accent3">
                              <a:lumMod val="75000"/>
                            </a:schemeClr>
                          </a:solidFill>
                          <a:latin typeface="Noto Sans Med" pitchFamily="34"/>
                          <a:ea typeface="Noto Sans Med" pitchFamily="34"/>
                          <a:cs typeface="Noto Sans Med" pitchFamily="34"/>
                        </a:rPr>
                        <a:t>- asigurată cu contra-garanţii</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0.15% </a:t>
                      </a:r>
                    </a:p>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min. 50 USD/EUR</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vMerge="1">
                  <a:txBody>
                    <a:bodyPr/>
                    <a:lstStyle/>
                    <a:p>
                      <a:pPr algn="l" fontAlgn="ct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49804"/>
                      </a:srgbClr>
                    </a:solidFill>
                  </a:tcPr>
                </a:tc>
                <a:extLst>
                  <a:ext uri="{0D108BD9-81ED-4DB2-BD59-A6C34878D82A}">
                    <a16:rowId xmlns:a16="http://schemas.microsoft.com/office/drawing/2014/main" val="1729042908"/>
                  </a:ext>
                </a:extLst>
              </a:tr>
              <a:tr h="0">
                <a:tc>
                  <a:txBody>
                    <a:bodyPr/>
                    <a:lstStyle/>
                    <a:p>
                      <a:pPr algn="l"/>
                      <a:r>
                        <a:rPr lang="ro-RO" sz="1000" noProof="0" dirty="0" smtClean="0">
                          <a:solidFill>
                            <a:schemeClr val="accent3">
                              <a:lumMod val="75000"/>
                            </a:schemeClr>
                          </a:solidFill>
                          <a:latin typeface="Noto Sans Med" pitchFamily="34"/>
                          <a:ea typeface="Noto Sans Med" pitchFamily="34"/>
                          <a:cs typeface="Noto Sans Med" pitchFamily="34"/>
                        </a:rPr>
                        <a:t>          </a:t>
                      </a:r>
                      <a:r>
                        <a:rPr lang="vi-VN" sz="1000" noProof="0" dirty="0" smtClean="0">
                          <a:solidFill>
                            <a:schemeClr val="accent3">
                              <a:lumMod val="75000"/>
                            </a:schemeClr>
                          </a:solidFill>
                          <a:latin typeface="Noto Sans Med" pitchFamily="34"/>
                          <a:ea typeface="Noto Sans Med" pitchFamily="34"/>
                          <a:cs typeface="Noto Sans Med" pitchFamily="34"/>
                        </a:rPr>
                        <a:t>- asigurată cu alte tipuri de </a:t>
                      </a:r>
                      <a:endParaRPr lang="ro-RO" sz="1000" noProof="0" dirty="0" smtClean="0">
                        <a:solidFill>
                          <a:schemeClr val="accent3">
                            <a:lumMod val="75000"/>
                          </a:schemeClr>
                        </a:solidFill>
                        <a:latin typeface="Noto Sans Med" pitchFamily="34"/>
                        <a:ea typeface="Noto Sans Med" pitchFamily="34"/>
                        <a:cs typeface="Noto Sans Med" pitchFamily="34"/>
                      </a:endParaRPr>
                    </a:p>
                    <a:p>
                      <a:pPr algn="l"/>
                      <a:r>
                        <a:rPr lang="ro-RO" sz="1000" noProof="0" dirty="0" smtClean="0">
                          <a:solidFill>
                            <a:schemeClr val="accent3">
                              <a:lumMod val="75000"/>
                            </a:schemeClr>
                          </a:solidFill>
                          <a:latin typeface="Noto Sans Med" pitchFamily="34"/>
                          <a:ea typeface="Noto Sans Med" pitchFamily="34"/>
                          <a:cs typeface="Noto Sans Med" pitchFamily="34"/>
                        </a:rPr>
                        <a:t>            </a:t>
                      </a:r>
                      <a:r>
                        <a:rPr lang="vi-VN" sz="1000" noProof="0" dirty="0" smtClean="0">
                          <a:solidFill>
                            <a:schemeClr val="accent3">
                              <a:lumMod val="75000"/>
                            </a:schemeClr>
                          </a:solidFill>
                          <a:latin typeface="Noto Sans Med" pitchFamily="34"/>
                          <a:ea typeface="Noto Sans Med" pitchFamily="34"/>
                          <a:cs typeface="Noto Sans Med" pitchFamily="34"/>
                        </a:rPr>
                        <a:t>garanţii</a:t>
                      </a:r>
                      <a:endParaRPr lang="ro-RO" sz="1000" noProof="0" dirty="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0.25% min. 50 MDL</a:t>
                      </a: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vMerge="1">
                  <a:txBody>
                    <a:bodyPr/>
                    <a:lstStyle/>
                    <a:p>
                      <a:pPr algn="l" fontAlgn="ct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solidFill>
                      <a:srgbClr val="F2F2F2">
                        <a:alpha val="49804"/>
                      </a:srgbClr>
                    </a:solidFill>
                  </a:tcPr>
                </a:tc>
                <a:extLst>
                  <a:ext uri="{0D108BD9-81ED-4DB2-BD59-A6C34878D82A}">
                    <a16:rowId xmlns:a16="http://schemas.microsoft.com/office/drawing/2014/main" val="4164417873"/>
                  </a:ext>
                </a:extLst>
              </a:tr>
              <a:tr h="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o-RO" sz="1000" noProof="0" dirty="0" smtClean="0">
                          <a:solidFill>
                            <a:schemeClr val="accent3">
                              <a:lumMod val="75000"/>
                            </a:schemeClr>
                          </a:solidFill>
                          <a:latin typeface="Noto Sans Med" pitchFamily="34"/>
                          <a:ea typeface="Noto Sans Med" pitchFamily="34"/>
                          <a:cs typeface="Noto Sans Med" pitchFamily="34"/>
                        </a:rPr>
                        <a:t>Modificare/ Anulare </a:t>
                      </a:r>
                    </a:p>
                  </a:txBody>
                  <a:tcPr marL="108000" marR="108000" marT="108000" marB="1080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alpha val="49804"/>
                      </a:srgbClr>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200</a:t>
                      </a:r>
                      <a:r>
                        <a:rPr lang="ro-RO" sz="1000" b="0" i="0" u="none" strike="noStrike" baseline="0" noProof="0" dirty="0" smtClean="0">
                          <a:solidFill>
                            <a:schemeClr val="accent3">
                              <a:lumMod val="75000"/>
                            </a:schemeClr>
                          </a:solidFill>
                          <a:latin typeface="Noto Sans Med" pitchFamily="34"/>
                          <a:ea typeface="Noto Sans Med" pitchFamily="34"/>
                          <a:cs typeface="Noto Sans Med" pitchFamily="34"/>
                        </a:rPr>
                        <a:t> MDL</a:t>
                      </a:r>
                      <a:endParaRPr lang="ro-RO" sz="1000" b="0" i="0" u="none" strike="noStrike" noProof="0" dirty="0" smtClean="0">
                        <a:solidFill>
                          <a:schemeClr val="accent3">
                            <a:lumMod val="75000"/>
                          </a:schemeClr>
                        </a:solidFill>
                        <a:latin typeface="Noto Sans Med" pitchFamily="34"/>
                        <a:ea typeface="Noto Sans Med" pitchFamily="34"/>
                        <a:cs typeface="Noto Sans Med" pitchFamily="34"/>
                      </a:endParaRPr>
                    </a:p>
                  </a:txBody>
                  <a:tcPr marL="108000" marR="108000" marT="108000" marB="108000" anchor="ctr">
                    <a:lnL w="9525" cap="flat" cmpd="sng" algn="ctr">
                      <a:solidFill>
                        <a:schemeClr val="bg1"/>
                      </a:solidFill>
                      <a:prstDash val="solid"/>
                      <a:round/>
                      <a:headEnd type="none" w="med" len="med"/>
                      <a:tailEnd type="none" w="med" len="med"/>
                    </a:lnL>
                    <a:solidFill>
                      <a:srgbClr val="F2F2F2">
                        <a:alpha val="49804"/>
                      </a:srgbClr>
                    </a:solidFill>
                  </a:tcPr>
                </a:tc>
                <a:tc>
                  <a:txBody>
                    <a:bodyPr/>
                    <a:lstStyle/>
                    <a:p>
                      <a:pPr marL="0" marR="0" indent="0" algn="just" defTabSz="685800" rtl="0" eaLnBrk="1" fontAlgn="ctr" latinLnBrk="0" hangingPunct="1">
                        <a:lnSpc>
                          <a:spcPct val="100000"/>
                        </a:lnSpc>
                        <a:spcBef>
                          <a:spcPts val="0"/>
                        </a:spcBef>
                        <a:spcAft>
                          <a:spcPts val="0"/>
                        </a:spcAft>
                        <a:buClrTx/>
                        <a:buSzTx/>
                        <a:buFontTx/>
                        <a:buNone/>
                        <a:tabLst/>
                        <a:defRPr/>
                      </a:pPr>
                      <a:r>
                        <a:rPr lang="ro-RO" sz="1000" b="0" i="0" u="none" strike="noStrike" noProof="0" dirty="0" smtClean="0">
                          <a:solidFill>
                            <a:schemeClr val="accent3">
                              <a:lumMod val="75000"/>
                            </a:schemeClr>
                          </a:solidFill>
                          <a:latin typeface="Noto Sans Med" pitchFamily="34"/>
                          <a:ea typeface="Noto Sans Med" pitchFamily="34"/>
                          <a:cs typeface="Noto Sans Med" pitchFamily="34"/>
                        </a:rPr>
                        <a:t>per operaţiune</a:t>
                      </a:r>
                      <a:endParaRPr lang="ro-RO" sz="1000" b="0" i="0" u="none" strike="noStrike" noProof="0" dirty="0" smtClean="0">
                        <a:solidFill>
                          <a:schemeClr val="accent3">
                            <a:lumMod val="75000"/>
                          </a:schemeClr>
                        </a:solidFill>
                        <a:latin typeface="Noto Sans" pitchFamily="34"/>
                        <a:ea typeface="Noto Sans Med" pitchFamily="34"/>
                        <a:cs typeface="Noto Sans Med" pitchFamily="34"/>
                      </a:endParaRPr>
                    </a:p>
                  </a:txBody>
                  <a:tcPr marL="108000" marR="108000" marT="108000" marB="108000" anchor="ctr">
                    <a:solidFill>
                      <a:srgbClr val="F2F2F2">
                        <a:alpha val="49804"/>
                      </a:srgbClr>
                    </a:solidFill>
                  </a:tcPr>
                </a:tc>
                <a:extLst>
                  <a:ext uri="{0D108BD9-81ED-4DB2-BD59-A6C34878D82A}">
                    <a16:rowId xmlns:a16="http://schemas.microsoft.com/office/drawing/2014/main" val="1415780405"/>
                  </a:ext>
                </a:extLst>
              </a:tr>
            </a:tbl>
          </a:graphicData>
        </a:graphic>
      </p:graphicFrame>
    </p:spTree>
    <p:extLst>
      <p:ext uri="{BB962C8B-B14F-4D97-AF65-F5344CB8AC3E}">
        <p14:creationId xmlns:p14="http://schemas.microsoft.com/office/powerpoint/2010/main" val="241524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2438</TotalTime>
  <Words>3874</Words>
  <Application>Microsoft Office PowerPoint</Application>
  <PresentationFormat>A4 Paper (210x297 mm)</PresentationFormat>
  <Paragraphs>730</Paragraphs>
  <Slides>21</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Calibri Light</vt:lpstr>
      <vt:lpstr>Noto Sans</vt:lpstr>
      <vt:lpstr>Noto Sans Med</vt:lpstr>
      <vt:lpstr>Noto Serif</vt:lpstr>
      <vt:lpstr>Noto Serif Med</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Natalia Savca</cp:lastModifiedBy>
  <cp:revision>708</cp:revision>
  <dcterms:created xsi:type="dcterms:W3CDTF">2020-06-09T12:11:04Z</dcterms:created>
  <dcterms:modified xsi:type="dcterms:W3CDTF">2024-08-20T12:14:34Z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0532f01b-66ba-4585-a674-0f7461f45d1e</vt:lpwstr>
  </property>
  <property fmtid="{D5CDD505-2E9C-101B-9397-08002B2CF9AE}" pid="3" name="Clasificare">
    <vt:lpwstr>P</vt:lpwstr>
  </property>
</Properties>
</file>